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5"/>
  </p:notesMasterIdLst>
  <p:sldIdLst>
    <p:sldId id="306" r:id="rId3"/>
    <p:sldId id="259" r:id="rId4"/>
    <p:sldId id="804" r:id="rId5"/>
    <p:sldId id="785" r:id="rId6"/>
    <p:sldId id="666" r:id="rId7"/>
    <p:sldId id="786" r:id="rId8"/>
    <p:sldId id="787" r:id="rId9"/>
    <p:sldId id="795" r:id="rId10"/>
    <p:sldId id="660" r:id="rId11"/>
    <p:sldId id="661" r:id="rId12"/>
    <p:sldId id="662" r:id="rId13"/>
    <p:sldId id="796" r:id="rId14"/>
    <p:sldId id="797" r:id="rId15"/>
    <p:sldId id="798" r:id="rId16"/>
    <p:sldId id="799" r:id="rId17"/>
    <p:sldId id="800" r:id="rId18"/>
    <p:sldId id="801" r:id="rId19"/>
    <p:sldId id="802" r:id="rId20"/>
    <p:sldId id="670" r:id="rId21"/>
    <p:sldId id="671" r:id="rId22"/>
    <p:sldId id="672" r:id="rId23"/>
    <p:sldId id="673" r:id="rId24"/>
    <p:sldId id="675" r:id="rId25"/>
    <p:sldId id="676" r:id="rId26"/>
    <p:sldId id="678" r:id="rId27"/>
    <p:sldId id="679" r:id="rId28"/>
    <p:sldId id="681" r:id="rId29"/>
    <p:sldId id="682" r:id="rId30"/>
    <p:sldId id="680" r:id="rId31"/>
    <p:sldId id="687" r:id="rId32"/>
    <p:sldId id="730" r:id="rId33"/>
    <p:sldId id="731" r:id="rId34"/>
    <p:sldId id="752" r:id="rId35"/>
    <p:sldId id="729" r:id="rId36"/>
    <p:sldId id="717" r:id="rId37"/>
    <p:sldId id="719" r:id="rId38"/>
    <p:sldId id="720" r:id="rId39"/>
    <p:sldId id="788" r:id="rId40"/>
    <p:sldId id="620" r:id="rId41"/>
    <p:sldId id="791" r:id="rId42"/>
    <p:sldId id="803" r:id="rId43"/>
    <p:sldId id="792" r:id="rId44"/>
    <p:sldId id="793" r:id="rId45"/>
    <p:sldId id="732" r:id="rId46"/>
    <p:sldId id="789" r:id="rId47"/>
    <p:sldId id="702" r:id="rId48"/>
    <p:sldId id="733" r:id="rId49"/>
    <p:sldId id="622" r:id="rId50"/>
    <p:sldId id="623" r:id="rId51"/>
    <p:sldId id="738" r:id="rId52"/>
    <p:sldId id="794" r:id="rId53"/>
    <p:sldId id="79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010000"/>
    <a:srgbClr val="73FEFF"/>
    <a:srgbClr val="E40E1A"/>
    <a:srgbClr val="E3DDC5"/>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48" autoAdjust="0"/>
    <p:restoredTop sz="94838"/>
  </p:normalViewPr>
  <p:slideViewPr>
    <p:cSldViewPr snapToGrid="0" snapToObjects="1" showGuides="1">
      <p:cViewPr varScale="1">
        <p:scale>
          <a:sx n="143" d="100"/>
          <a:sy n="143" d="100"/>
        </p:scale>
        <p:origin x="1032" y="208"/>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5/4/22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4</a:t>
            </a:fld>
            <a:endParaRPr lang="en-US"/>
          </a:p>
        </p:txBody>
      </p:sp>
    </p:spTree>
    <p:extLst>
      <p:ext uri="{BB962C8B-B14F-4D97-AF65-F5344CB8AC3E}">
        <p14:creationId xmlns:p14="http://schemas.microsoft.com/office/powerpoint/2010/main" val="363772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5</a:t>
            </a:fld>
            <a:endParaRPr lang="en-US"/>
          </a:p>
        </p:txBody>
      </p:sp>
    </p:spTree>
    <p:extLst>
      <p:ext uri="{BB962C8B-B14F-4D97-AF65-F5344CB8AC3E}">
        <p14:creationId xmlns:p14="http://schemas.microsoft.com/office/powerpoint/2010/main" val="275212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29</a:t>
            </a:fld>
            <a:endParaRPr lang="en-US"/>
          </a:p>
        </p:txBody>
      </p:sp>
    </p:spTree>
    <p:extLst>
      <p:ext uri="{BB962C8B-B14F-4D97-AF65-F5344CB8AC3E}">
        <p14:creationId xmlns:p14="http://schemas.microsoft.com/office/powerpoint/2010/main" val="309910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3614911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769333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gist.github.com/hellerbarde/284337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medium.com/basecs/hashing-out-hash-functions-ea5dd8beb4dd"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t3rmin8tor.deviantart.com/art/Look-here-1649137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3778623" y="1748113"/>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7A9B7E18-C3D8-B441-9FCC-BB990D78679F}"/>
              </a:ext>
            </a:extLst>
          </p:cNvPr>
          <p:cNvSpPr/>
          <p:nvPr/>
        </p:nvSpPr>
        <p:spPr>
          <a:xfrm>
            <a:off x="4674376" y="38010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cxnSp>
        <p:nvCxnSpPr>
          <p:cNvPr id="18" name="Straight Arrow Connector 17">
            <a:extLst>
              <a:ext uri="{FF2B5EF4-FFF2-40B4-BE49-F238E27FC236}">
                <a16:creationId xmlns:a16="http://schemas.microsoft.com/office/drawing/2014/main" id="{F1899DFC-4639-3948-BDBB-887F81FB20F5}"/>
              </a:ext>
            </a:extLst>
          </p:cNvPr>
          <p:cNvCxnSpPr>
            <a:cxnSpLocks/>
            <a:stCxn id="17" idx="6"/>
          </p:cNvCxnSpPr>
          <p:nvPr/>
        </p:nvCxnSpPr>
        <p:spPr>
          <a:xfrm>
            <a:off x="5436376" y="41820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4FD25BFD-DF3B-D249-9047-B81349B549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340918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139 L 0.13386 0.00139 " pathEditMode="relative" ptsTypes="AA">
                                      <p:cBhvr>
                                        <p:cTn id="6" dur="1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1544 " pathEditMode="relative" ptsTypes="AA">
                                      <p:cBhvr>
                                        <p:cTn id="10" dur="1000" fill="hold"/>
                                        <p:tgtEl>
                                          <p:spTgt spid="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1544 " pathEditMode="relative" ptsTypes="AA">
                                      <p:cBhvr>
                                        <p:cTn id="12" dur="1000" fill="hold"/>
                                        <p:tgtEl>
                                          <p:spTgt spid="13"/>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 0 L 0.13559 0 " pathEditMode="relative" ptsTypes="AA">
                                      <p:cBhvr>
                                        <p:cTn id="16" dur="1000" fill="hold"/>
                                        <p:tgtEl>
                                          <p:spTgt spid="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13559 0 " pathEditMode="relative" ptsTypes="AA">
                                      <p:cBhvr>
                                        <p:cTn id="18" dur="1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559 0 " pathEditMode="relative" ptsTypes="AA">
                                      <p:cBhvr>
                                        <p:cTn id="20" dur="1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59 0 " pathEditMode="relative" ptsTypes="AA">
                                      <p:cBhvr>
                                        <p:cTn id="22" dur="1000" fill="hold"/>
                                        <p:tgtEl>
                                          <p:spTgt spid="10"/>
                                        </p:tgtEl>
                                        <p:attrNameLst>
                                          <p:attrName>ppt_x</p:attrName>
                                          <p:attrName>ppt_y</p:attrName>
                                        </p:attrNameLst>
                                      </p:cBhvr>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50" presetClass="path" presetSubtype="0" accel="50000" decel="50000" fill="hold" grpId="0" nodeType="withEffect">
                                  <p:stCondLst>
                                    <p:cond delay="0"/>
                                  </p:stCondLst>
                                  <p:childTnLst>
                                    <p:animMotion origin="layout" path="M 2.22222E-6 -4.81481E-6 L -0.13542 -4.81481E-6 C -0.19601 -4.81481E-6 -0.27049 -0.04305 -0.27049 -0.07777 L -0.27049 -0.15555 " pathEditMode="relative" rAng="0" ptsTypes="AAAA">
                                      <p:cBhvr>
                                        <p:cTn id="28" dur="2000" fill="hold"/>
                                        <p:tgtEl>
                                          <p:spTgt spid="17"/>
                                        </p:tgtEl>
                                        <p:attrNameLst>
                                          <p:attrName>ppt_x</p:attrName>
                                          <p:attrName>ppt_y</p:attrName>
                                        </p:attrNameLst>
                                      </p:cBhvr>
                                      <p:rCtr x="-13524" y="-7778"/>
                                    </p:animMotion>
                                  </p:childTnLst>
                                </p:cTn>
                              </p:par>
                              <p:par>
                                <p:cTn id="29" presetID="50" presetClass="path" presetSubtype="0" accel="50000" decel="50000" fill="hold" nodeType="withEffect">
                                  <p:stCondLst>
                                    <p:cond delay="0"/>
                                  </p:stCondLst>
                                  <p:childTnLst>
                                    <p:animMotion origin="layout" path="M 3.88889E-6 -4.81481E-6 L -0.13542 -4.81481E-6 C -0.19601 -4.81481E-6 -0.27049 -0.04305 -0.27049 -0.07777 L -0.27049 -0.15555 " pathEditMode="relative" rAng="0" ptsTypes="AAAA">
                                      <p:cBhvr>
                                        <p:cTn id="30" dur="2000" fill="hold"/>
                                        <p:tgtEl>
                                          <p:spTgt spid="18"/>
                                        </p:tgtEl>
                                        <p:attrNameLst>
                                          <p:attrName>ppt_x</p:attrName>
                                          <p:attrName>ppt_y</p:attrName>
                                        </p:attrNameLst>
                                      </p:cBhvr>
                                      <p:rCtr x="-13524" y="-7778"/>
                                    </p:animMotion>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4988859" y="1757078"/>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8375D29B-8B47-0344-ABDB-4E8C99859CC4}"/>
              </a:ext>
            </a:extLst>
          </p:cNvPr>
          <p:cNvSpPr/>
          <p:nvPr/>
        </p:nvSpPr>
        <p:spPr>
          <a:xfrm>
            <a:off x="5913387" y="420444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24" name="Straight Arrow Connector 23">
            <a:extLst>
              <a:ext uri="{FF2B5EF4-FFF2-40B4-BE49-F238E27FC236}">
                <a16:creationId xmlns:a16="http://schemas.microsoft.com/office/drawing/2014/main" id="{C2E9CD1A-6828-1743-86D8-88B7F83F2098}"/>
              </a:ext>
            </a:extLst>
          </p:cNvPr>
          <p:cNvCxnSpPr>
            <a:cxnSpLocks/>
            <a:stCxn id="21" idx="6"/>
          </p:cNvCxnSpPr>
          <p:nvPr/>
        </p:nvCxnSpPr>
        <p:spPr>
          <a:xfrm>
            <a:off x="6675387" y="458544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AF746B8F-362A-E240-B3BA-E1DF7E9320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213571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139 L 0.13385 0.00139 " pathEditMode="relative" rAng="0" ptsTypes="AA">
                                      <p:cBhvr>
                                        <p:cTn id="6" dur="1000" fill="hold"/>
                                        <p:tgtEl>
                                          <p:spTgt spid="33"/>
                                        </p:tgtEl>
                                        <p:attrNameLst>
                                          <p:attrName>ppt_x</p:attrName>
                                          <p:attrName>ppt_y</p:attrName>
                                        </p:attrNameLst>
                                      </p:cBhvr>
                                      <p:rCtr x="6719"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94444E-6 3.33333E-6 L 1.94444E-6 0.21504 " pathEditMode="relative" rAng="0" ptsTypes="AA">
                                      <p:cBhvr>
                                        <p:cTn id="10" dur="1000" fill="hold"/>
                                        <p:tgtEl>
                                          <p:spTgt spid="7"/>
                                        </p:tgtEl>
                                        <p:attrNameLst>
                                          <p:attrName>ppt_x</p:attrName>
                                          <p:attrName>ppt_y</p:attrName>
                                        </p:attrNameLst>
                                      </p:cBhvr>
                                      <p:rCtr x="0" y="10741"/>
                                    </p:animMotion>
                                  </p:childTnLst>
                                </p:cTn>
                              </p:par>
                              <p:par>
                                <p:cTn id="11" presetID="0" presetClass="path" presetSubtype="0" accel="50000" decel="50000" fill="hold" nodeType="withEffect">
                                  <p:stCondLst>
                                    <p:cond delay="0"/>
                                  </p:stCondLst>
                                  <p:childTnLst>
                                    <p:animMotion origin="layout" path="M 3.61111E-6 3.33333E-6 L 3.61111E-6 0.2125 " pathEditMode="relative" rAng="0" ptsTypes="AA">
                                      <p:cBhvr>
                                        <p:cTn id="12" dur="1000" fill="hold"/>
                                        <p:tgtEl>
                                          <p:spTgt spid="27"/>
                                        </p:tgtEl>
                                        <p:attrNameLst>
                                          <p:attrName>ppt_x</p:attrName>
                                          <p:attrName>ppt_y</p:attrName>
                                        </p:attrNameLst>
                                      </p:cBhvr>
                                      <p:rCtr x="0" y="10625"/>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 0 L 0.13559 0 " pathEditMode="relative" ptsTypes="AA">
                                      <p:cBhvr>
                                        <p:cTn id="16" dur="1000" fill="hold"/>
                                        <p:tgtEl>
                                          <p:spTgt spid="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13559 0 " pathEditMode="relative" ptsTypes="AA">
                                      <p:cBhvr>
                                        <p:cTn id="18" dur="1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559 0 " pathEditMode="relative" ptsTypes="AA">
                                      <p:cBhvr>
                                        <p:cTn id="20" dur="1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59 0 " pathEditMode="relative" ptsTypes="AA">
                                      <p:cBhvr>
                                        <p:cTn id="22" dur="1000" fill="hold"/>
                                        <p:tgtEl>
                                          <p:spTgt spid="1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13559 0 " pathEditMode="relative" ptsTypes="AA">
                                      <p:cBhvr>
                                        <p:cTn id="24" dur="1000" fill="hold"/>
                                        <p:tgtEl>
                                          <p:spTgt spid="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13559 0 " pathEditMode="relative" ptsTypes="AA">
                                      <p:cBhvr>
                                        <p:cTn id="26" dur="1000" fill="hold"/>
                                        <p:tgtEl>
                                          <p:spTgt spid="13"/>
                                        </p:tgtEl>
                                        <p:attrNameLst>
                                          <p:attrName>ppt_x</p:attrName>
                                          <p:attrName>ppt_y</p:attrName>
                                        </p:attrNameLst>
                                      </p:cBhvr>
                                    </p:animMotion>
                                  </p:childTnLst>
                                </p:cTn>
                              </p:par>
                              <p:par>
                                <p:cTn id="27" presetID="1" presetClass="entr"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50" presetClass="path" presetSubtype="0" accel="50000" decel="50000" fill="hold" nodeType="withEffect">
                                  <p:stCondLst>
                                    <p:cond delay="0"/>
                                  </p:stCondLst>
                                  <p:childTnLst>
                                    <p:animMotion origin="layout" path="M 3.61111E-6 3.33333E-6 L -0.20348 3.33333E-6 C -0.29497 3.33333E-6 -0.40695 -0.05926 -0.40695 -0.10718 L -0.40695 -0.21436 " pathEditMode="relative" rAng="0" ptsTypes="AAAA">
                                      <p:cBhvr>
                                        <p:cTn id="32" dur="2000" fill="hold"/>
                                        <p:tgtEl>
                                          <p:spTgt spid="24"/>
                                        </p:tgtEl>
                                        <p:attrNameLst>
                                          <p:attrName>ppt_x</p:attrName>
                                          <p:attrName>ppt_y</p:attrName>
                                        </p:attrNameLst>
                                      </p:cBhvr>
                                      <p:rCtr x="-20347" y="-10718"/>
                                    </p:animMotion>
                                  </p:childTnLst>
                                </p:cTn>
                              </p:par>
                              <p:par>
                                <p:cTn id="33" presetID="50" presetClass="path" presetSubtype="0" accel="50000" decel="50000" fill="hold" grpId="0" nodeType="withEffect">
                                  <p:stCondLst>
                                    <p:cond delay="0"/>
                                  </p:stCondLst>
                                  <p:childTnLst>
                                    <p:animMotion origin="layout" path="M 1.94444E-6 0.00069 L -0.20347 0.00069 C -0.29497 0.00069 -0.40695 -0.05857 -0.40695 -0.10648 L -0.40695 -0.21366 " pathEditMode="relative" rAng="0" ptsTypes="AAAA">
                                      <p:cBhvr>
                                        <p:cTn id="34" dur="2000" fill="hold"/>
                                        <p:tgtEl>
                                          <p:spTgt spid="21"/>
                                        </p:tgtEl>
                                        <p:attrNameLst>
                                          <p:attrName>ppt_x</p:attrName>
                                          <p:attrName>ppt_y</p:attrName>
                                        </p:attrNameLst>
                                      </p:cBhvr>
                                      <p:rCtr x="-20347" y="-10718"/>
                                    </p:animMotion>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7"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9E4CF6F-D82D-721D-2198-898CC8B4EB59}"/>
              </a:ext>
            </a:extLst>
          </p:cNvPr>
          <p:cNvCxnSpPr>
            <a:cxnSpLocks/>
            <a:stCxn id="5" idx="6"/>
            <a:endCxn id="6" idx="2"/>
          </p:cNvCxnSpPr>
          <p:nvPr/>
        </p:nvCxnSpPr>
        <p:spPr>
          <a:xfrm>
            <a:off x="4287012"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F22C07B-A4E3-A67A-F65E-FB69AAAEDECA}"/>
              </a:ext>
            </a:extLst>
          </p:cNvPr>
          <p:cNvCxnSpPr>
            <a:cxnSpLocks/>
            <a:stCxn id="6" idx="6"/>
            <a:endCxn id="7" idx="2"/>
          </p:cNvCxnSpPr>
          <p:nvPr/>
        </p:nvCxnSpPr>
        <p:spPr>
          <a:xfrm>
            <a:off x="5526023" y="2747682"/>
            <a:ext cx="477011" cy="0"/>
          </a:xfrm>
          <a:prstGeom prst="straightConnector1">
            <a:avLst/>
          </a:prstGeom>
          <a:ln>
            <a:solidFill>
              <a:srgbClr val="C0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3A08D-6204-9F82-B05E-87EE4287FC7A}"/>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sp>
        <p:nvSpPr>
          <p:cNvPr id="29" name="TextBox 28">
            <a:extLst>
              <a:ext uri="{FF2B5EF4-FFF2-40B4-BE49-F238E27FC236}">
                <a16:creationId xmlns:a16="http://schemas.microsoft.com/office/drawing/2014/main" id="{02028551-31BF-9AF7-46C5-CAFCF7392E0D}"/>
              </a:ext>
            </a:extLst>
          </p:cNvPr>
          <p:cNvSpPr txBox="1"/>
          <p:nvPr/>
        </p:nvSpPr>
        <p:spPr>
          <a:xfrm>
            <a:off x="3606746"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4906261" y="3375212"/>
            <a:ext cx="449162" cy="400110"/>
          </a:xfrm>
          <a:prstGeom prst="rect">
            <a:avLst/>
          </a:prstGeom>
          <a:noFill/>
        </p:spPr>
        <p:txBody>
          <a:bodyPr wrap="none" rtlCol="0">
            <a:spAutoFit/>
          </a:bodyPr>
          <a:lstStyle/>
          <a:p>
            <a:r>
              <a:rPr lang="en-US" sz="2000" i="1" dirty="0">
                <a:solidFill>
                  <a:srgbClr val="FF0000"/>
                </a:solidFill>
              </a:rPr>
              <a:t>p2</a:t>
            </a:r>
          </a:p>
        </p:txBody>
      </p:sp>
    </p:spTree>
    <p:extLst>
      <p:ext uri="{BB962C8B-B14F-4D97-AF65-F5344CB8AC3E}">
        <p14:creationId xmlns:p14="http://schemas.microsoft.com/office/powerpoint/2010/main" val="312049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06746"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4906261"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26" name="Straight Arrow Connector 25">
            <a:extLst>
              <a:ext uri="{FF2B5EF4-FFF2-40B4-BE49-F238E27FC236}">
                <a16:creationId xmlns:a16="http://schemas.microsoft.com/office/drawing/2014/main" id="{77C88164-E3D1-93EC-55C0-5E68A354160F}"/>
              </a:ext>
            </a:extLst>
          </p:cNvPr>
          <p:cNvCxnSpPr>
            <a:cxnSpLocks/>
          </p:cNvCxnSpPr>
          <p:nvPr/>
        </p:nvCxnSpPr>
        <p:spPr>
          <a:xfrm>
            <a:off x="5526023" y="2747682"/>
            <a:ext cx="477011" cy="0"/>
          </a:xfrm>
          <a:prstGeom prst="straightConnector1">
            <a:avLst/>
          </a:prstGeom>
          <a:ln>
            <a:solidFill>
              <a:srgbClr val="C0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D051C518-303A-0C8D-1A35-2143520CD5DA}"/>
              </a:ext>
            </a:extLst>
          </p:cNvPr>
          <p:cNvSpPr/>
          <p:nvPr/>
        </p:nvSpPr>
        <p:spPr>
          <a:xfrm>
            <a:off x="4954815" y="1744509"/>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1</a:t>
            </a:r>
          </a:p>
        </p:txBody>
      </p:sp>
      <p:grpSp>
        <p:nvGrpSpPr>
          <p:cNvPr id="23" name="Group 22">
            <a:extLst>
              <a:ext uri="{FF2B5EF4-FFF2-40B4-BE49-F238E27FC236}">
                <a16:creationId xmlns:a16="http://schemas.microsoft.com/office/drawing/2014/main" id="{651B0372-C891-8E0B-06DF-A468CF33120B}"/>
              </a:ext>
            </a:extLst>
          </p:cNvPr>
          <p:cNvGrpSpPr/>
          <p:nvPr/>
        </p:nvGrpSpPr>
        <p:grpSpPr>
          <a:xfrm>
            <a:off x="1951638" y="4855509"/>
            <a:ext cx="3383885" cy="266700"/>
            <a:chOff x="1951638" y="4855509"/>
            <a:chExt cx="3383885" cy="266700"/>
          </a:xfrm>
        </p:grpSpPr>
        <p:pic>
          <p:nvPicPr>
            <p:cNvPr id="22" name="Picture 21">
              <a:extLst>
                <a:ext uri="{FF2B5EF4-FFF2-40B4-BE49-F238E27FC236}">
                  <a16:creationId xmlns:a16="http://schemas.microsoft.com/office/drawing/2014/main" id="{5C7B9990-5099-FDFC-8B9A-3D57444F1526}"/>
                </a:ext>
              </a:extLst>
            </p:cNvPr>
            <p:cNvPicPr>
              <a:picLocks noChangeAspect="1"/>
            </p:cNvPicPr>
            <p:nvPr/>
          </p:nvPicPr>
          <p:blipFill>
            <a:blip r:embed="rId2"/>
            <a:stretch>
              <a:fillRect/>
            </a:stretch>
          </p:blipFill>
          <p:spPr>
            <a:xfrm>
              <a:off x="3087623" y="4855509"/>
              <a:ext cx="2247900" cy="266700"/>
            </a:xfrm>
            <a:prstGeom prst="rect">
              <a:avLst/>
            </a:prstGeom>
            <a:ln>
              <a:noFill/>
            </a:ln>
            <a:effectLst>
              <a:outerShdw blurRad="292100" dist="139700" dir="2700000" algn="tl" rotWithShape="0">
                <a:srgbClr val="333333">
                  <a:alpha val="65000"/>
                </a:srgbClr>
              </a:outerShdw>
            </a:effectLst>
          </p:spPr>
        </p:pic>
        <p:sp>
          <p:nvSpPr>
            <p:cNvPr id="32" name="Oval 31">
              <a:extLst>
                <a:ext uri="{FF2B5EF4-FFF2-40B4-BE49-F238E27FC236}">
                  <a16:creationId xmlns:a16="http://schemas.microsoft.com/office/drawing/2014/main" id="{FD7A3C57-19EB-4992-322F-A521E2ED80CE}"/>
                </a:ext>
              </a:extLst>
            </p:cNvPr>
            <p:cNvSpPr/>
            <p:nvPr/>
          </p:nvSpPr>
          <p:spPr>
            <a:xfrm>
              <a:off x="1951638" y="4868272"/>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1</a:t>
              </a:r>
            </a:p>
          </p:txBody>
        </p:sp>
      </p:grpSp>
    </p:spTree>
    <p:extLst>
      <p:ext uri="{BB962C8B-B14F-4D97-AF65-F5344CB8AC3E}">
        <p14:creationId xmlns:p14="http://schemas.microsoft.com/office/powerpoint/2010/main" val="33452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12" name="Straight Arrow Connector 11">
            <a:extLst>
              <a:ext uri="{FF2B5EF4-FFF2-40B4-BE49-F238E27FC236}">
                <a16:creationId xmlns:a16="http://schemas.microsoft.com/office/drawing/2014/main" id="{84DE045E-756F-6F2A-37B2-01CE27EB9C00}"/>
              </a:ext>
            </a:extLst>
          </p:cNvPr>
          <p:cNvCxnSpPr>
            <a:cxnSpLocks/>
            <a:stCxn id="11" idx="6"/>
            <a:endCxn id="4" idx="2"/>
          </p:cNvCxnSpPr>
          <p:nvPr/>
        </p:nvCxnSpPr>
        <p:spPr>
          <a:xfrm>
            <a:off x="1808990"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81431"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5173440"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chemeClr val="accent4">
                <a:lumMod val="50000"/>
              </a:schemeClr>
            </a:solidFill>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19" name="Elbow Connector 18">
            <a:extLst>
              <a:ext uri="{FF2B5EF4-FFF2-40B4-BE49-F238E27FC236}">
                <a16:creationId xmlns:a16="http://schemas.microsoft.com/office/drawing/2014/main" id="{8DC8361E-9341-4CFB-126C-06C05872A567}"/>
              </a:ext>
            </a:extLst>
          </p:cNvPr>
          <p:cNvCxnSpPr>
            <a:cxnSpLocks/>
            <a:stCxn id="6" idx="4"/>
            <a:endCxn id="4" idx="4"/>
          </p:cNvCxnSpPr>
          <p:nvPr/>
        </p:nvCxnSpPr>
        <p:spPr>
          <a:xfrm rot="5400000">
            <a:off x="3906012" y="1889671"/>
            <a:ext cx="12700" cy="2478022"/>
          </a:xfrm>
          <a:prstGeom prst="bentConnector3">
            <a:avLst>
              <a:gd name="adj1" fmla="val 9211764"/>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15D61272-CBF1-1886-67B9-9F0E4051F2FC}"/>
              </a:ext>
            </a:extLst>
          </p:cNvPr>
          <p:cNvSpPr/>
          <p:nvPr/>
        </p:nvSpPr>
        <p:spPr>
          <a:xfrm>
            <a:off x="3465991" y="4360271"/>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2</a:t>
            </a:r>
          </a:p>
        </p:txBody>
      </p:sp>
      <p:grpSp>
        <p:nvGrpSpPr>
          <p:cNvPr id="21" name="Group 20">
            <a:extLst>
              <a:ext uri="{FF2B5EF4-FFF2-40B4-BE49-F238E27FC236}">
                <a16:creationId xmlns:a16="http://schemas.microsoft.com/office/drawing/2014/main" id="{83682ADD-4FE2-C48D-1E4E-CD4F72832268}"/>
              </a:ext>
            </a:extLst>
          </p:cNvPr>
          <p:cNvGrpSpPr/>
          <p:nvPr/>
        </p:nvGrpSpPr>
        <p:grpSpPr>
          <a:xfrm>
            <a:off x="2121284" y="5468844"/>
            <a:ext cx="3334128" cy="241300"/>
            <a:chOff x="2121284" y="5468844"/>
            <a:chExt cx="3334128" cy="241300"/>
          </a:xfrm>
        </p:grpSpPr>
        <p:pic>
          <p:nvPicPr>
            <p:cNvPr id="10" name="Picture 9">
              <a:extLst>
                <a:ext uri="{FF2B5EF4-FFF2-40B4-BE49-F238E27FC236}">
                  <a16:creationId xmlns:a16="http://schemas.microsoft.com/office/drawing/2014/main" id="{1EE41F06-E90A-94BA-AE09-1D54F402854E}"/>
                </a:ext>
              </a:extLst>
            </p:cNvPr>
            <p:cNvPicPr>
              <a:picLocks noChangeAspect="1"/>
            </p:cNvPicPr>
            <p:nvPr/>
          </p:nvPicPr>
          <p:blipFill>
            <a:blip r:embed="rId2"/>
            <a:stretch>
              <a:fillRect/>
            </a:stretch>
          </p:blipFill>
          <p:spPr>
            <a:xfrm>
              <a:off x="3118612" y="5468844"/>
              <a:ext cx="2336800" cy="241300"/>
            </a:xfrm>
            <a:prstGeom prst="rect">
              <a:avLst/>
            </a:prstGeom>
          </p:spPr>
        </p:pic>
        <p:sp>
          <p:nvSpPr>
            <p:cNvPr id="32" name="Oval 31">
              <a:extLst>
                <a:ext uri="{FF2B5EF4-FFF2-40B4-BE49-F238E27FC236}">
                  <a16:creationId xmlns:a16="http://schemas.microsoft.com/office/drawing/2014/main" id="{ABE5EF1E-32C0-9828-6510-59E2344B350D}"/>
                </a:ext>
              </a:extLst>
            </p:cNvPr>
            <p:cNvSpPr/>
            <p:nvPr/>
          </p:nvSpPr>
          <p:spPr>
            <a:xfrm>
              <a:off x="2121284" y="5468844"/>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2</a:t>
              </a:r>
            </a:p>
          </p:txBody>
        </p:sp>
      </p:grpSp>
    </p:spTree>
    <p:extLst>
      <p:ext uri="{BB962C8B-B14F-4D97-AF65-F5344CB8AC3E}">
        <p14:creationId xmlns:p14="http://schemas.microsoft.com/office/powerpoint/2010/main" val="271185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2286001"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3525012"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6" name="Oval 5">
            <a:extLst>
              <a:ext uri="{FF2B5EF4-FFF2-40B4-BE49-F238E27FC236}">
                <a16:creationId xmlns:a16="http://schemas.microsoft.com/office/drawing/2014/main" id="{F15BC54A-C3CD-FEA1-30AF-B8D8D4D40B07}"/>
              </a:ext>
            </a:extLst>
          </p:cNvPr>
          <p:cNvSpPr/>
          <p:nvPr/>
        </p:nvSpPr>
        <p:spPr>
          <a:xfrm>
            <a:off x="4764023"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3048001"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3681431"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30" name="TextBox 29">
            <a:extLst>
              <a:ext uri="{FF2B5EF4-FFF2-40B4-BE49-F238E27FC236}">
                <a16:creationId xmlns:a16="http://schemas.microsoft.com/office/drawing/2014/main" id="{B0200C6D-D307-D9E6-9806-D61A1B3129F4}"/>
              </a:ext>
            </a:extLst>
          </p:cNvPr>
          <p:cNvSpPr txBox="1"/>
          <p:nvPr/>
        </p:nvSpPr>
        <p:spPr>
          <a:xfrm>
            <a:off x="5173440" y="3375212"/>
            <a:ext cx="449162" cy="400110"/>
          </a:xfrm>
          <a:prstGeom prst="rect">
            <a:avLst/>
          </a:prstGeom>
          <a:noFill/>
        </p:spPr>
        <p:txBody>
          <a:bodyPr wrap="none" rtlCol="0">
            <a:spAutoFit/>
          </a:bodyPr>
          <a:lstStyle/>
          <a:p>
            <a:r>
              <a:rPr lang="en-US" sz="2000" i="1" dirty="0">
                <a:solidFill>
                  <a:srgbClr val="FF0000"/>
                </a:solidFill>
              </a:rPr>
              <a:t>p2</a:t>
            </a:r>
          </a:p>
        </p:txBody>
      </p:sp>
      <p:cxnSp>
        <p:nvCxnSpPr>
          <p:cNvPr id="18" name="Elbow Connector 17">
            <a:extLst>
              <a:ext uri="{FF2B5EF4-FFF2-40B4-BE49-F238E27FC236}">
                <a16:creationId xmlns:a16="http://schemas.microsoft.com/office/drawing/2014/main" id="{C08A003B-2DF7-C218-77EF-3B0E1485BC7C}"/>
              </a:ext>
            </a:extLst>
          </p:cNvPr>
          <p:cNvCxnSpPr>
            <a:stCxn id="5" idx="6"/>
            <a:endCxn id="7" idx="0"/>
          </p:cNvCxnSpPr>
          <p:nvPr/>
        </p:nvCxnSpPr>
        <p:spPr>
          <a:xfrm flipV="1">
            <a:off x="4287012" y="2366682"/>
            <a:ext cx="2097022" cy="381000"/>
          </a:xfrm>
          <a:prstGeom prst="bentConnector4">
            <a:avLst>
              <a:gd name="adj1" fmla="val 10991"/>
              <a:gd name="adj2" fmla="val 16000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19" name="Elbow Connector 18">
            <a:extLst>
              <a:ext uri="{FF2B5EF4-FFF2-40B4-BE49-F238E27FC236}">
                <a16:creationId xmlns:a16="http://schemas.microsoft.com/office/drawing/2014/main" id="{8DC8361E-9341-4CFB-126C-06C05872A567}"/>
              </a:ext>
            </a:extLst>
          </p:cNvPr>
          <p:cNvCxnSpPr>
            <a:cxnSpLocks/>
            <a:stCxn id="6" idx="4"/>
            <a:endCxn id="4" idx="4"/>
          </p:cNvCxnSpPr>
          <p:nvPr/>
        </p:nvCxnSpPr>
        <p:spPr>
          <a:xfrm rot="5400000">
            <a:off x="3906012" y="1889671"/>
            <a:ext cx="12700" cy="2478022"/>
          </a:xfrm>
          <a:prstGeom prst="bentConnector3">
            <a:avLst>
              <a:gd name="adj1" fmla="val 9211764"/>
            </a:avLst>
          </a:prstGeom>
          <a:ln>
            <a:solidFill>
              <a:schemeClr val="bg2">
                <a:lumMod val="50000"/>
              </a:schemeClr>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DB2C1EC-C50D-2230-392F-B0AF53F4F228}"/>
              </a:ext>
            </a:extLst>
          </p:cNvPr>
          <p:cNvCxnSpPr>
            <a:cxnSpLocks/>
            <a:stCxn id="11" idx="6"/>
            <a:endCxn id="6" idx="6"/>
          </p:cNvCxnSpPr>
          <p:nvPr/>
        </p:nvCxnSpPr>
        <p:spPr>
          <a:xfrm>
            <a:off x="1808990" y="2747682"/>
            <a:ext cx="3717033" cy="12700"/>
          </a:xfrm>
          <a:prstGeom prst="bentConnector5">
            <a:avLst>
              <a:gd name="adj1" fmla="val 5020"/>
              <a:gd name="adj2" fmla="val 14894118"/>
              <a:gd name="adj3" fmla="val 106150"/>
            </a:avLst>
          </a:prstGeom>
          <a:ln>
            <a:solidFill>
              <a:srgbClr val="00B050"/>
            </a:solidFill>
            <a:tailEnd type="arrow" w="lg" len="lg"/>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67B158E2-8297-752D-2FDD-29AC87E18989}"/>
              </a:ext>
            </a:extLst>
          </p:cNvPr>
          <p:cNvSpPr/>
          <p:nvPr/>
        </p:nvSpPr>
        <p:spPr>
          <a:xfrm>
            <a:off x="3546459" y="4744505"/>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3</a:t>
            </a:r>
          </a:p>
        </p:txBody>
      </p:sp>
      <p:grpSp>
        <p:nvGrpSpPr>
          <p:cNvPr id="22" name="Group 21">
            <a:extLst>
              <a:ext uri="{FF2B5EF4-FFF2-40B4-BE49-F238E27FC236}">
                <a16:creationId xmlns:a16="http://schemas.microsoft.com/office/drawing/2014/main" id="{F4D429D4-27CE-3B75-6B73-DA07F7141784}"/>
              </a:ext>
            </a:extLst>
          </p:cNvPr>
          <p:cNvGrpSpPr/>
          <p:nvPr/>
        </p:nvGrpSpPr>
        <p:grpSpPr>
          <a:xfrm>
            <a:off x="1941776" y="5900198"/>
            <a:ext cx="2942136" cy="304800"/>
            <a:chOff x="1941776" y="5900198"/>
            <a:chExt cx="2942136" cy="304800"/>
          </a:xfrm>
        </p:grpSpPr>
        <p:pic>
          <p:nvPicPr>
            <p:cNvPr id="17" name="Picture 16">
              <a:extLst>
                <a:ext uri="{FF2B5EF4-FFF2-40B4-BE49-F238E27FC236}">
                  <a16:creationId xmlns:a16="http://schemas.microsoft.com/office/drawing/2014/main" id="{85C9F5EF-F540-9DC5-474A-7B8B9D4E1B54}"/>
                </a:ext>
              </a:extLst>
            </p:cNvPr>
            <p:cNvPicPr>
              <a:picLocks noChangeAspect="1"/>
            </p:cNvPicPr>
            <p:nvPr/>
          </p:nvPicPr>
          <p:blipFill>
            <a:blip r:embed="rId2"/>
            <a:stretch>
              <a:fillRect/>
            </a:stretch>
          </p:blipFill>
          <p:spPr>
            <a:xfrm>
              <a:off x="2940812" y="5900198"/>
              <a:ext cx="1943100" cy="304800"/>
            </a:xfrm>
            <a:prstGeom prst="rect">
              <a:avLst/>
            </a:prstGeom>
          </p:spPr>
        </p:pic>
        <p:sp>
          <p:nvSpPr>
            <p:cNvPr id="26" name="Oval 25">
              <a:extLst>
                <a:ext uri="{FF2B5EF4-FFF2-40B4-BE49-F238E27FC236}">
                  <a16:creationId xmlns:a16="http://schemas.microsoft.com/office/drawing/2014/main" id="{4D2CDE10-EED4-B6A4-A1B1-89454BA66D79}"/>
                </a:ext>
              </a:extLst>
            </p:cNvPr>
            <p:cNvSpPr/>
            <p:nvPr/>
          </p:nvSpPr>
          <p:spPr>
            <a:xfrm>
              <a:off x="1941776" y="5932011"/>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3</a:t>
              </a:r>
            </a:p>
          </p:txBody>
        </p:sp>
      </p:grpSp>
    </p:spTree>
    <p:extLst>
      <p:ext uri="{BB962C8B-B14F-4D97-AF65-F5344CB8AC3E}">
        <p14:creationId xmlns:p14="http://schemas.microsoft.com/office/powerpoint/2010/main" val="100290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69829-5038-BBFE-1FE8-8A4171AC38A8}"/>
              </a:ext>
            </a:extLst>
          </p:cNvPr>
          <p:cNvSpPr>
            <a:spLocks noGrp="1"/>
          </p:cNvSpPr>
          <p:nvPr>
            <p:ph type="title"/>
          </p:nvPr>
        </p:nvSpPr>
        <p:spPr/>
        <p:txBody>
          <a:bodyPr/>
          <a:lstStyle/>
          <a:p>
            <a:r>
              <a:rPr lang="en-US" dirty="0"/>
              <a:t>Swap a node in a list to the front</a:t>
            </a:r>
          </a:p>
        </p:txBody>
      </p:sp>
      <p:sp>
        <p:nvSpPr>
          <p:cNvPr id="4" name="Oval 3">
            <a:extLst>
              <a:ext uri="{FF2B5EF4-FFF2-40B4-BE49-F238E27FC236}">
                <a16:creationId xmlns:a16="http://schemas.microsoft.com/office/drawing/2014/main" id="{43927917-47D2-1E47-11EF-8E8377683B79}"/>
              </a:ext>
            </a:extLst>
          </p:cNvPr>
          <p:cNvSpPr/>
          <p:nvPr/>
        </p:nvSpPr>
        <p:spPr>
          <a:xfrm>
            <a:off x="3409739"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5" name="Oval 4">
            <a:extLst>
              <a:ext uri="{FF2B5EF4-FFF2-40B4-BE49-F238E27FC236}">
                <a16:creationId xmlns:a16="http://schemas.microsoft.com/office/drawing/2014/main" id="{C0C21512-BEEC-0520-7F0F-6A16C09AEFF6}"/>
              </a:ext>
            </a:extLst>
          </p:cNvPr>
          <p:cNvSpPr/>
          <p:nvPr/>
        </p:nvSpPr>
        <p:spPr>
          <a:xfrm>
            <a:off x="4648750"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7" name="Oval 6">
            <a:extLst>
              <a:ext uri="{FF2B5EF4-FFF2-40B4-BE49-F238E27FC236}">
                <a16:creationId xmlns:a16="http://schemas.microsoft.com/office/drawing/2014/main" id="{36601F3E-C45B-C2A6-2E94-3026ACCEE3D8}"/>
              </a:ext>
            </a:extLst>
          </p:cNvPr>
          <p:cNvSpPr/>
          <p:nvPr/>
        </p:nvSpPr>
        <p:spPr>
          <a:xfrm>
            <a:off x="6003034" y="2366682"/>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8" name="Straight Arrow Connector 7">
            <a:extLst>
              <a:ext uri="{FF2B5EF4-FFF2-40B4-BE49-F238E27FC236}">
                <a16:creationId xmlns:a16="http://schemas.microsoft.com/office/drawing/2014/main" id="{A29DFB0B-63FD-69DC-E571-80A3E40AB1CA}"/>
              </a:ext>
            </a:extLst>
          </p:cNvPr>
          <p:cNvCxnSpPr>
            <a:stCxn id="4" idx="6"/>
            <a:endCxn id="5" idx="2"/>
          </p:cNvCxnSpPr>
          <p:nvPr/>
        </p:nvCxnSpPr>
        <p:spPr>
          <a:xfrm>
            <a:off x="4171739"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B360B410-09EF-09F0-AF48-3C01D7414C66}"/>
              </a:ext>
            </a:extLst>
          </p:cNvPr>
          <p:cNvSpPr/>
          <p:nvPr/>
        </p:nvSpPr>
        <p:spPr>
          <a:xfrm>
            <a:off x="1046990" y="2366682"/>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3" name="Oval 12">
            <a:extLst>
              <a:ext uri="{FF2B5EF4-FFF2-40B4-BE49-F238E27FC236}">
                <a16:creationId xmlns:a16="http://schemas.microsoft.com/office/drawing/2014/main" id="{5792DCDB-4400-C2DF-3D23-E3F8429F210A}"/>
              </a:ext>
            </a:extLst>
          </p:cNvPr>
          <p:cNvSpPr/>
          <p:nvPr/>
        </p:nvSpPr>
        <p:spPr>
          <a:xfrm>
            <a:off x="7242045" y="2366682"/>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4" name="Straight Arrow Connector 13">
            <a:extLst>
              <a:ext uri="{FF2B5EF4-FFF2-40B4-BE49-F238E27FC236}">
                <a16:creationId xmlns:a16="http://schemas.microsoft.com/office/drawing/2014/main" id="{3B1C4EDE-DD9E-45FB-1832-09D2EFD679A0}"/>
              </a:ext>
            </a:extLst>
          </p:cNvPr>
          <p:cNvCxnSpPr>
            <a:cxnSpLocks/>
            <a:stCxn id="7" idx="6"/>
            <a:endCxn id="13" idx="2"/>
          </p:cNvCxnSpPr>
          <p:nvPr/>
        </p:nvCxnSpPr>
        <p:spPr>
          <a:xfrm>
            <a:off x="6765034"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2028551-31BF-9AF7-46C5-CAFCF7392E0D}"/>
              </a:ext>
            </a:extLst>
          </p:cNvPr>
          <p:cNvSpPr txBox="1"/>
          <p:nvPr/>
        </p:nvSpPr>
        <p:spPr>
          <a:xfrm>
            <a:off x="4805169" y="3375212"/>
            <a:ext cx="449162" cy="400110"/>
          </a:xfrm>
          <a:prstGeom prst="rect">
            <a:avLst/>
          </a:prstGeom>
          <a:noFill/>
        </p:spPr>
        <p:txBody>
          <a:bodyPr wrap="none" rtlCol="0">
            <a:spAutoFit/>
          </a:bodyPr>
          <a:lstStyle/>
          <a:p>
            <a:r>
              <a:rPr lang="en-US" sz="2000" i="1" dirty="0">
                <a:solidFill>
                  <a:srgbClr val="FF0000"/>
                </a:solidFill>
              </a:rPr>
              <a:t>p1</a:t>
            </a:r>
          </a:p>
        </p:txBody>
      </p:sp>
      <p:sp>
        <p:nvSpPr>
          <p:cNvPr id="6" name="Oval 5">
            <a:extLst>
              <a:ext uri="{FF2B5EF4-FFF2-40B4-BE49-F238E27FC236}">
                <a16:creationId xmlns:a16="http://schemas.microsoft.com/office/drawing/2014/main" id="{F15BC54A-C3CD-FEA1-30AF-B8D8D4D40B07}"/>
              </a:ext>
            </a:extLst>
          </p:cNvPr>
          <p:cNvSpPr/>
          <p:nvPr/>
        </p:nvSpPr>
        <p:spPr>
          <a:xfrm>
            <a:off x="2170728" y="2366682"/>
            <a:ext cx="762000" cy="762000"/>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3</a:t>
            </a:r>
          </a:p>
        </p:txBody>
      </p:sp>
      <p:sp>
        <p:nvSpPr>
          <p:cNvPr id="30" name="TextBox 29">
            <a:extLst>
              <a:ext uri="{FF2B5EF4-FFF2-40B4-BE49-F238E27FC236}">
                <a16:creationId xmlns:a16="http://schemas.microsoft.com/office/drawing/2014/main" id="{B0200C6D-D307-D9E6-9806-D61A1B3129F4}"/>
              </a:ext>
            </a:extLst>
          </p:cNvPr>
          <p:cNvSpPr txBox="1"/>
          <p:nvPr/>
        </p:nvSpPr>
        <p:spPr>
          <a:xfrm>
            <a:off x="2349988" y="3375212"/>
            <a:ext cx="449162" cy="400110"/>
          </a:xfrm>
          <a:prstGeom prst="rect">
            <a:avLst/>
          </a:prstGeom>
          <a:noFill/>
        </p:spPr>
        <p:txBody>
          <a:bodyPr wrap="none" rtlCol="0">
            <a:spAutoFit/>
          </a:bodyPr>
          <a:lstStyle/>
          <a:p>
            <a:r>
              <a:rPr lang="en-US" sz="2000" i="1" dirty="0">
                <a:solidFill>
                  <a:srgbClr val="FF0000"/>
                </a:solidFill>
              </a:rPr>
              <a:t>p2</a:t>
            </a:r>
          </a:p>
        </p:txBody>
      </p:sp>
      <p:sp>
        <p:nvSpPr>
          <p:cNvPr id="24" name="TextBox 23">
            <a:extLst>
              <a:ext uri="{FF2B5EF4-FFF2-40B4-BE49-F238E27FC236}">
                <a16:creationId xmlns:a16="http://schemas.microsoft.com/office/drawing/2014/main" id="{5800986E-51A9-4C9D-4AA9-84042EA85415}"/>
              </a:ext>
            </a:extLst>
          </p:cNvPr>
          <p:cNvSpPr txBox="1"/>
          <p:nvPr/>
        </p:nvSpPr>
        <p:spPr>
          <a:xfrm>
            <a:off x="1046990" y="3375212"/>
            <a:ext cx="700833" cy="400110"/>
          </a:xfrm>
          <a:prstGeom prst="rect">
            <a:avLst/>
          </a:prstGeom>
          <a:noFill/>
        </p:spPr>
        <p:txBody>
          <a:bodyPr wrap="none" rtlCol="0">
            <a:spAutoFit/>
          </a:bodyPr>
          <a:lstStyle/>
          <a:p>
            <a:r>
              <a:rPr lang="en-US" sz="2000" i="1" dirty="0">
                <a:solidFill>
                  <a:srgbClr val="FF0000"/>
                </a:solidFill>
              </a:rPr>
              <a:t>head</a:t>
            </a:r>
          </a:p>
        </p:txBody>
      </p:sp>
      <p:cxnSp>
        <p:nvCxnSpPr>
          <p:cNvPr id="22" name="Straight Arrow Connector 21">
            <a:extLst>
              <a:ext uri="{FF2B5EF4-FFF2-40B4-BE49-F238E27FC236}">
                <a16:creationId xmlns:a16="http://schemas.microsoft.com/office/drawing/2014/main" id="{53B6428B-2862-67D8-7AE5-C44B80465696}"/>
              </a:ext>
            </a:extLst>
          </p:cNvPr>
          <p:cNvCxnSpPr>
            <a:cxnSpLocks/>
            <a:stCxn id="11" idx="6"/>
            <a:endCxn id="6" idx="2"/>
          </p:cNvCxnSpPr>
          <p:nvPr/>
        </p:nvCxnSpPr>
        <p:spPr>
          <a:xfrm>
            <a:off x="1808990" y="2747682"/>
            <a:ext cx="361738"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47EA815-FC94-E9F3-6775-1DB1E53AD266}"/>
              </a:ext>
            </a:extLst>
          </p:cNvPr>
          <p:cNvCxnSpPr>
            <a:cxnSpLocks/>
            <a:stCxn id="6" idx="6"/>
            <a:endCxn id="4" idx="2"/>
          </p:cNvCxnSpPr>
          <p:nvPr/>
        </p:nvCxnSpPr>
        <p:spPr>
          <a:xfrm>
            <a:off x="2932728" y="2747682"/>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DF87712-CCE9-280C-40D3-369E02684200}"/>
              </a:ext>
            </a:extLst>
          </p:cNvPr>
          <p:cNvCxnSpPr>
            <a:cxnSpLocks/>
            <a:stCxn id="5" idx="6"/>
            <a:endCxn id="7" idx="2"/>
          </p:cNvCxnSpPr>
          <p:nvPr/>
        </p:nvCxnSpPr>
        <p:spPr>
          <a:xfrm>
            <a:off x="5410750" y="2747682"/>
            <a:ext cx="592284"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62D452C-E749-7995-4B7B-CCA992C24DD6}"/>
              </a:ext>
            </a:extLst>
          </p:cNvPr>
          <p:cNvSpPr txBox="1"/>
          <p:nvPr/>
        </p:nvSpPr>
        <p:spPr>
          <a:xfrm>
            <a:off x="6159453" y="3329209"/>
            <a:ext cx="449162" cy="400110"/>
          </a:xfrm>
          <a:prstGeom prst="rect">
            <a:avLst/>
          </a:prstGeom>
          <a:noFill/>
        </p:spPr>
        <p:txBody>
          <a:bodyPr wrap="none" rtlCol="0">
            <a:spAutoFit/>
          </a:bodyPr>
          <a:lstStyle/>
          <a:p>
            <a:r>
              <a:rPr lang="en-US" sz="2000" i="1" dirty="0">
                <a:solidFill>
                  <a:srgbClr val="FF0000"/>
                </a:solidFill>
              </a:rPr>
              <a:t>p2</a:t>
            </a:r>
          </a:p>
        </p:txBody>
      </p:sp>
      <p:cxnSp>
        <p:nvCxnSpPr>
          <p:cNvPr id="33" name="Elbow Connector 32">
            <a:extLst>
              <a:ext uri="{FF2B5EF4-FFF2-40B4-BE49-F238E27FC236}">
                <a16:creationId xmlns:a16="http://schemas.microsoft.com/office/drawing/2014/main" id="{34A17BF9-5CAB-62EE-58C6-F904DF5CDCD7}"/>
              </a:ext>
            </a:extLst>
          </p:cNvPr>
          <p:cNvCxnSpPr>
            <a:stCxn id="30" idx="2"/>
            <a:endCxn id="31" idx="2"/>
          </p:cNvCxnSpPr>
          <p:nvPr/>
        </p:nvCxnSpPr>
        <p:spPr>
          <a:xfrm rot="5400000" flipH="1" flipV="1">
            <a:off x="4456299" y="1847588"/>
            <a:ext cx="46003" cy="3809465"/>
          </a:xfrm>
          <a:prstGeom prst="bentConnector3">
            <a:avLst>
              <a:gd name="adj1" fmla="val -496924"/>
            </a:avLst>
          </a:prstGeom>
          <a:ln w="12700">
            <a:solidFill>
              <a:schemeClr val="bg2">
                <a:lumMod val="65000"/>
              </a:schemeClr>
            </a:solidFill>
            <a:prstDash val="sysDot"/>
            <a:tailEnd type="stealth" w="lg" len="lg"/>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29EC332-8A0B-4CB9-A886-6134729A09CE}"/>
              </a:ext>
            </a:extLst>
          </p:cNvPr>
          <p:cNvSpPr/>
          <p:nvPr/>
        </p:nvSpPr>
        <p:spPr>
          <a:xfrm>
            <a:off x="4171739" y="4129429"/>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solidFill>
              </a:rPr>
              <a:t>Step 4</a:t>
            </a:r>
          </a:p>
        </p:txBody>
      </p:sp>
      <p:grpSp>
        <p:nvGrpSpPr>
          <p:cNvPr id="36" name="Group 35">
            <a:extLst>
              <a:ext uri="{FF2B5EF4-FFF2-40B4-BE49-F238E27FC236}">
                <a16:creationId xmlns:a16="http://schemas.microsoft.com/office/drawing/2014/main" id="{E8CD4D0E-4096-CC02-2239-07FC210DAE24}"/>
              </a:ext>
            </a:extLst>
          </p:cNvPr>
          <p:cNvGrpSpPr/>
          <p:nvPr/>
        </p:nvGrpSpPr>
        <p:grpSpPr>
          <a:xfrm>
            <a:off x="2516998" y="5344832"/>
            <a:ext cx="2725096" cy="292100"/>
            <a:chOff x="2516998" y="5344832"/>
            <a:chExt cx="2725096" cy="292100"/>
          </a:xfrm>
        </p:grpSpPr>
        <p:pic>
          <p:nvPicPr>
            <p:cNvPr id="27" name="Picture 26">
              <a:extLst>
                <a:ext uri="{FF2B5EF4-FFF2-40B4-BE49-F238E27FC236}">
                  <a16:creationId xmlns:a16="http://schemas.microsoft.com/office/drawing/2014/main" id="{29F6054D-9953-6E09-E827-63BA05F337E3}"/>
                </a:ext>
              </a:extLst>
            </p:cNvPr>
            <p:cNvPicPr>
              <a:picLocks noChangeAspect="1"/>
            </p:cNvPicPr>
            <p:nvPr/>
          </p:nvPicPr>
          <p:blipFill>
            <a:blip r:embed="rId2"/>
            <a:stretch>
              <a:fillRect/>
            </a:stretch>
          </p:blipFill>
          <p:spPr>
            <a:xfrm>
              <a:off x="3578394" y="5344832"/>
              <a:ext cx="1663700" cy="292100"/>
            </a:xfrm>
            <a:prstGeom prst="rect">
              <a:avLst/>
            </a:prstGeom>
          </p:spPr>
        </p:pic>
        <p:sp>
          <p:nvSpPr>
            <p:cNvPr id="35" name="Oval 34">
              <a:extLst>
                <a:ext uri="{FF2B5EF4-FFF2-40B4-BE49-F238E27FC236}">
                  <a16:creationId xmlns:a16="http://schemas.microsoft.com/office/drawing/2014/main" id="{122A5721-778B-114D-B276-09384ECBAE20}"/>
                </a:ext>
              </a:extLst>
            </p:cNvPr>
            <p:cNvSpPr/>
            <p:nvPr/>
          </p:nvSpPr>
          <p:spPr>
            <a:xfrm>
              <a:off x="2516998" y="5370295"/>
              <a:ext cx="892741" cy="241173"/>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bg2"/>
                  </a:solidFill>
                </a:rPr>
                <a:t>Step 4</a:t>
              </a:r>
              <a:endParaRPr lang="en-US" sz="1200" dirty="0">
                <a:solidFill>
                  <a:schemeClr val="bg2"/>
                </a:solidFill>
              </a:endParaRPr>
            </a:p>
          </p:txBody>
        </p:sp>
      </p:grpSp>
    </p:spTree>
    <p:extLst>
      <p:ext uri="{BB962C8B-B14F-4D97-AF65-F5344CB8AC3E}">
        <p14:creationId xmlns:p14="http://schemas.microsoft.com/office/powerpoint/2010/main" val="18564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5F516-CEE4-DC9B-92D6-3212A84B97F6}"/>
              </a:ext>
            </a:extLst>
          </p:cNvPr>
          <p:cNvSpPr>
            <a:spLocks noGrp="1"/>
          </p:cNvSpPr>
          <p:nvPr>
            <p:ph type="body" sz="quarter" idx="11"/>
          </p:nvPr>
        </p:nvSpPr>
        <p:spPr>
          <a:xfrm>
            <a:off x="659305" y="1637112"/>
            <a:ext cx="3912695" cy="5076451"/>
          </a:xfrm>
        </p:spPr>
        <p:txBody>
          <a:bodyPr/>
          <a:lstStyle/>
          <a:p>
            <a:r>
              <a:rPr lang="en-US" sz="1600" dirty="0"/>
              <a:t>Use: </a:t>
            </a:r>
          </a:p>
          <a:p>
            <a:pPr lvl="1"/>
            <a:r>
              <a:rPr lang="en-US" sz="1200" dirty="0"/>
              <a:t>Slides </a:t>
            </a:r>
          </a:p>
          <a:p>
            <a:pPr lvl="1"/>
            <a:r>
              <a:rPr lang="en-US" sz="1200" dirty="0"/>
              <a:t>Code-along repo</a:t>
            </a:r>
          </a:p>
          <a:p>
            <a:pPr lvl="2"/>
            <a:r>
              <a:rPr lang="en-US" sz="1000" dirty="0"/>
              <a:t>Pointer &amp; reference</a:t>
            </a:r>
          </a:p>
          <a:p>
            <a:pPr lvl="2"/>
            <a:r>
              <a:rPr lang="en-US" sz="1000" dirty="0"/>
              <a:t>Color math</a:t>
            </a:r>
          </a:p>
          <a:p>
            <a:pPr lvl="2"/>
            <a:r>
              <a:rPr lang="en-US" sz="1000" dirty="0"/>
              <a:t>Rubber duck</a:t>
            </a:r>
          </a:p>
          <a:p>
            <a:pPr lvl="2"/>
            <a:r>
              <a:rPr lang="en-US" sz="1000" dirty="0"/>
              <a:t>Cat &amp; Dog</a:t>
            </a:r>
          </a:p>
          <a:p>
            <a:pPr lvl="2"/>
            <a:endParaRPr lang="en-US" sz="1000" dirty="0"/>
          </a:p>
          <a:p>
            <a:endParaRPr lang="en-US" sz="1600" dirty="0"/>
          </a:p>
          <a:p>
            <a:r>
              <a:rPr lang="en-US" sz="1600" dirty="0"/>
              <a:t>C++ Basics</a:t>
            </a:r>
          </a:p>
          <a:p>
            <a:endParaRPr lang="en-US" sz="1600" dirty="0"/>
          </a:p>
          <a:p>
            <a:pPr lvl="1"/>
            <a:r>
              <a:rPr lang="en-US" sz="1400" dirty="0"/>
              <a:t>Pointer, reference</a:t>
            </a:r>
          </a:p>
          <a:p>
            <a:pPr lvl="1"/>
            <a:r>
              <a:rPr lang="en-US" sz="1400" dirty="0"/>
              <a:t>Memory (“new”, “delete”)</a:t>
            </a:r>
          </a:p>
          <a:p>
            <a:pPr lvl="1"/>
            <a:r>
              <a:rPr lang="en-US" sz="1400" dirty="0"/>
              <a:t>Dangling pointer</a:t>
            </a:r>
          </a:p>
          <a:p>
            <a:pPr lvl="1"/>
            <a:endParaRPr lang="en-US" sz="1400" dirty="0"/>
          </a:p>
          <a:p>
            <a:r>
              <a:rPr lang="en-US" sz="1600" dirty="0"/>
              <a:t>C++ OOP</a:t>
            </a:r>
          </a:p>
          <a:p>
            <a:endParaRPr lang="en-US" sz="1600" dirty="0"/>
          </a:p>
          <a:p>
            <a:pPr lvl="1"/>
            <a:r>
              <a:rPr lang="en-US" sz="1400" dirty="0"/>
              <a:t>Based/derived class</a:t>
            </a:r>
          </a:p>
          <a:p>
            <a:pPr lvl="1"/>
            <a:r>
              <a:rPr lang="en-US" sz="1400" dirty="0"/>
              <a:t>Overload vs override</a:t>
            </a:r>
          </a:p>
          <a:p>
            <a:pPr lvl="1"/>
            <a:r>
              <a:rPr lang="en-US" sz="1400" dirty="0"/>
              <a:t>(pure) Virtual function</a:t>
            </a:r>
          </a:p>
          <a:p>
            <a:pPr marL="457200" lvl="1" indent="0">
              <a:buNone/>
            </a:pPr>
            <a:endParaRPr lang="en-US" sz="1400" dirty="0"/>
          </a:p>
        </p:txBody>
      </p:sp>
      <p:sp>
        <p:nvSpPr>
          <p:cNvPr id="3" name="Title 2">
            <a:extLst>
              <a:ext uri="{FF2B5EF4-FFF2-40B4-BE49-F238E27FC236}">
                <a16:creationId xmlns:a16="http://schemas.microsoft.com/office/drawing/2014/main" id="{F054D568-10A9-986D-C7F6-3C25ABBB1F4D}"/>
              </a:ext>
            </a:extLst>
          </p:cNvPr>
          <p:cNvSpPr>
            <a:spLocks noGrp="1"/>
          </p:cNvSpPr>
          <p:nvPr>
            <p:ph type="title"/>
          </p:nvPr>
        </p:nvSpPr>
        <p:spPr/>
        <p:txBody>
          <a:bodyPr/>
          <a:lstStyle/>
          <a:p>
            <a:r>
              <a:rPr lang="en-US" dirty="0"/>
              <a:t>Midterm Review</a:t>
            </a:r>
          </a:p>
        </p:txBody>
      </p:sp>
      <p:sp>
        <p:nvSpPr>
          <p:cNvPr id="4" name="Text Placeholder 1">
            <a:extLst>
              <a:ext uri="{FF2B5EF4-FFF2-40B4-BE49-F238E27FC236}">
                <a16:creationId xmlns:a16="http://schemas.microsoft.com/office/drawing/2014/main" id="{D7E57C9D-7AB4-B8A1-B93C-10EFCBEAC09C}"/>
              </a:ext>
            </a:extLst>
          </p:cNvPr>
          <p:cNvSpPr txBox="1">
            <a:spLocks/>
          </p:cNvSpPr>
          <p:nvPr/>
        </p:nvSpPr>
        <p:spPr>
          <a:xfrm>
            <a:off x="4763635" y="1637112"/>
            <a:ext cx="3912695" cy="427859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Abstract Data Type (ADT)</a:t>
            </a:r>
          </a:p>
          <a:p>
            <a:pPr lvl="1"/>
            <a:r>
              <a:rPr lang="en-US" sz="1200" dirty="0"/>
              <a:t>List (</a:t>
            </a:r>
            <a:r>
              <a:rPr lang="en-US" sz="1200" dirty="0" err="1"/>
              <a:t>ArrayList</a:t>
            </a:r>
            <a:r>
              <a:rPr lang="en-US" sz="1200" dirty="0"/>
              <a:t>, LinkedList)</a:t>
            </a:r>
          </a:p>
          <a:p>
            <a:pPr lvl="1"/>
            <a:r>
              <a:rPr lang="en-US" sz="1200" dirty="0"/>
              <a:t>Stack &amp; Queue</a:t>
            </a:r>
          </a:p>
          <a:p>
            <a:pPr lvl="1"/>
            <a:endParaRPr lang="en-US" sz="1400" dirty="0"/>
          </a:p>
          <a:p>
            <a:endParaRPr lang="en-US" sz="1600" dirty="0"/>
          </a:p>
          <a:p>
            <a:r>
              <a:rPr lang="en-US" sz="1600" dirty="0"/>
              <a:t>Unit testing</a:t>
            </a:r>
          </a:p>
          <a:p>
            <a:endParaRPr lang="en-US" sz="1600" dirty="0"/>
          </a:p>
          <a:p>
            <a:pPr lvl="1"/>
            <a:r>
              <a:rPr lang="en-US" sz="1400" dirty="0"/>
              <a:t>Expect == Actual</a:t>
            </a:r>
          </a:p>
          <a:p>
            <a:pPr lvl="1"/>
            <a:endParaRPr lang="en-US" sz="1400" dirty="0"/>
          </a:p>
          <a:p>
            <a:pPr lvl="1"/>
            <a:r>
              <a:rPr lang="en-US" sz="1400" dirty="0"/>
              <a:t>Prevent accidental change of logic</a:t>
            </a:r>
          </a:p>
          <a:p>
            <a:pPr lvl="1"/>
            <a:endParaRPr lang="en-US" sz="1400" dirty="0"/>
          </a:p>
          <a:p>
            <a:pPr lvl="2"/>
            <a:r>
              <a:rPr lang="en-US" sz="1200" dirty="0"/>
              <a:t>By your future self, and</a:t>
            </a:r>
          </a:p>
          <a:p>
            <a:pPr lvl="2"/>
            <a:endParaRPr lang="en-US" sz="1200" dirty="0"/>
          </a:p>
          <a:p>
            <a:pPr lvl="2"/>
            <a:r>
              <a:rPr lang="en-US" sz="1200" dirty="0"/>
              <a:t>By others</a:t>
            </a:r>
          </a:p>
          <a:p>
            <a:pPr lvl="1"/>
            <a:endParaRPr lang="en-US" sz="1400" dirty="0"/>
          </a:p>
        </p:txBody>
      </p:sp>
    </p:spTree>
    <p:extLst>
      <p:ext uri="{BB962C8B-B14F-4D97-AF65-F5344CB8AC3E}">
        <p14:creationId xmlns:p14="http://schemas.microsoft.com/office/powerpoint/2010/main" val="36539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7CD8E-CE7A-BD7F-080C-5AB0BF71AE72}"/>
              </a:ext>
            </a:extLst>
          </p:cNvPr>
          <p:cNvSpPr>
            <a:spLocks noGrp="1"/>
          </p:cNvSpPr>
          <p:nvPr>
            <p:ph type="title"/>
          </p:nvPr>
        </p:nvSpPr>
        <p:spPr/>
        <p:txBody>
          <a:bodyPr/>
          <a:lstStyle/>
          <a:p>
            <a:r>
              <a:rPr lang="en-US" dirty="0"/>
              <a:t>ADT HashTable</a:t>
            </a:r>
          </a:p>
        </p:txBody>
      </p:sp>
      <p:sp>
        <p:nvSpPr>
          <p:cNvPr id="9" name="TextBox 8">
            <a:extLst>
              <a:ext uri="{FF2B5EF4-FFF2-40B4-BE49-F238E27FC236}">
                <a16:creationId xmlns:a16="http://schemas.microsoft.com/office/drawing/2014/main" id="{C1655B0E-8E40-3A5A-B92D-66DB13C60EC5}"/>
              </a:ext>
            </a:extLst>
          </p:cNvPr>
          <p:cNvSpPr txBox="1"/>
          <p:nvPr/>
        </p:nvSpPr>
        <p:spPr>
          <a:xfrm>
            <a:off x="1093694" y="2231321"/>
            <a:ext cx="3478306" cy="2062103"/>
          </a:xfrm>
          <a:prstGeom prst="rect">
            <a:avLst/>
          </a:prstGeom>
          <a:noFill/>
        </p:spPr>
        <p:txBody>
          <a:bodyPr wrap="square">
            <a:spAutoFit/>
          </a:bodyPr>
          <a:lstStyle/>
          <a:p>
            <a:pPr marL="285750" indent="-285750">
              <a:buFont typeface="Arial" panose="020B0604020202020204" pitchFamily="34" charset="0"/>
              <a:buChar char="•"/>
            </a:pPr>
            <a:r>
              <a:rPr lang="en-US" sz="3200" dirty="0"/>
              <a:t>HashTable</a:t>
            </a:r>
          </a:p>
          <a:p>
            <a:pPr marL="285750" indent="-285750">
              <a:buFont typeface="Arial" panose="020B0604020202020204" pitchFamily="34" charset="0"/>
              <a:buChar char="•"/>
            </a:pPr>
            <a:r>
              <a:rPr lang="en-US" sz="3200" dirty="0"/>
              <a:t>Dictionary</a:t>
            </a:r>
          </a:p>
          <a:p>
            <a:pPr marL="285750" indent="-285750">
              <a:buFont typeface="Arial" panose="020B0604020202020204" pitchFamily="34" charset="0"/>
              <a:buChar char="•"/>
            </a:pPr>
            <a:r>
              <a:rPr lang="en-US" sz="3200" dirty="0"/>
              <a:t>Map</a:t>
            </a:r>
          </a:p>
          <a:p>
            <a:pPr marL="285750" indent="-285750">
              <a:buFont typeface="Arial" panose="020B0604020202020204" pitchFamily="34" charset="0"/>
              <a:buChar char="•"/>
            </a:pPr>
            <a:r>
              <a:rPr lang="en-US" sz="3200" dirty="0"/>
              <a:t>Set</a:t>
            </a:r>
          </a:p>
        </p:txBody>
      </p:sp>
      <p:pic>
        <p:nvPicPr>
          <p:cNvPr id="1026" name="Picture 2" descr="10 Steps to creating your book's index - Just Write Books">
            <a:extLst>
              <a:ext uri="{FF2B5EF4-FFF2-40B4-BE49-F238E27FC236}">
                <a16:creationId xmlns:a16="http://schemas.microsoft.com/office/drawing/2014/main" id="{E30549F5-408E-35CE-80A6-5C0C3411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71" y="2357884"/>
            <a:ext cx="3356084" cy="25164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2D33B6-F4B2-EFC9-BB11-A132CB3A9B35}"/>
              </a:ext>
            </a:extLst>
          </p:cNvPr>
          <p:cNvSpPr txBox="1"/>
          <p:nvPr/>
        </p:nvSpPr>
        <p:spPr>
          <a:xfrm>
            <a:off x="1093694" y="5271246"/>
            <a:ext cx="4452053" cy="400110"/>
          </a:xfrm>
          <a:prstGeom prst="rect">
            <a:avLst/>
          </a:prstGeom>
          <a:noFill/>
        </p:spPr>
        <p:txBody>
          <a:bodyPr wrap="none" rtlCol="0">
            <a:spAutoFit/>
          </a:bodyPr>
          <a:lstStyle/>
          <a:p>
            <a:r>
              <a:rPr lang="en-US" sz="2000" b="1" dirty="0"/>
              <a:t>O(1) “instant” </a:t>
            </a:r>
            <a:r>
              <a:rPr lang="en-US" sz="2000" dirty="0"/>
              <a:t>search and insert/deletion</a:t>
            </a:r>
          </a:p>
        </p:txBody>
      </p:sp>
    </p:spTree>
    <p:extLst>
      <p:ext uri="{BB962C8B-B14F-4D97-AF65-F5344CB8AC3E}">
        <p14:creationId xmlns:p14="http://schemas.microsoft.com/office/powerpoint/2010/main" val="403961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a:blip r:embed="rId2"/>
          <a:stretch>
            <a:fillRect/>
          </a:stretch>
        </p:blipFill>
        <p:spPr>
          <a:xfrm>
            <a:off x="1384858" y="861430"/>
            <a:ext cx="5365566" cy="5494546"/>
          </a:xfrm>
          <a:prstGeom prst="rect">
            <a:avLst/>
          </a:prstGeom>
        </p:spPr>
      </p:pic>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3"/>
          <a:stretch>
            <a:fillRect/>
          </a:stretch>
        </p:blipFill>
        <p:spPr>
          <a:xfrm>
            <a:off x="459815" y="3110753"/>
            <a:ext cx="4279900" cy="2590800"/>
          </a:xfrm>
          <a:prstGeom prst="rect">
            <a:avLst/>
          </a:prstGeom>
        </p:spPr>
      </p:pic>
      <p:sp>
        <p:nvSpPr>
          <p:cNvPr id="6" name="TextBox 5">
            <a:extLst>
              <a:ext uri="{FF2B5EF4-FFF2-40B4-BE49-F238E27FC236}">
                <a16:creationId xmlns:a16="http://schemas.microsoft.com/office/drawing/2014/main" id="{C8A081B6-7DC4-E948-8DFD-9E7D747B066C}"/>
              </a:ext>
            </a:extLst>
          </p:cNvPr>
          <p:cNvSpPr txBox="1"/>
          <p:nvPr/>
        </p:nvSpPr>
        <p:spPr>
          <a:xfrm>
            <a:off x="591671" y="784684"/>
            <a:ext cx="2123082" cy="584775"/>
          </a:xfrm>
          <a:prstGeom prst="rect">
            <a:avLst/>
          </a:prstGeom>
          <a:noFill/>
        </p:spPr>
        <p:txBody>
          <a:bodyPr wrap="none" rtlCol="0">
            <a:spAutoFit/>
          </a:bodyPr>
          <a:lstStyle/>
          <a:p>
            <a:r>
              <a:rPr lang="en-US" altLang="zh-CN" sz="3200" dirty="0"/>
              <a:t>17.1</a:t>
            </a:r>
            <a:r>
              <a:rPr lang="zh-CN" altLang="en-US" sz="3200" dirty="0"/>
              <a:t> </a:t>
            </a:r>
            <a:r>
              <a:rPr lang="en-US" altLang="zh-CN" sz="3200" dirty="0"/>
              <a:t>Search</a:t>
            </a:r>
            <a:endParaRPr lang="en-US" sz="3200" dirty="0"/>
          </a:p>
        </p:txBody>
      </p:sp>
    </p:spTree>
    <p:extLst>
      <p:ext uri="{BB962C8B-B14F-4D97-AF65-F5344CB8AC3E}">
        <p14:creationId xmlns:p14="http://schemas.microsoft.com/office/powerpoint/2010/main" val="20850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2"/>
          <a:stretch>
            <a:fillRect/>
          </a:stretch>
        </p:blipFill>
        <p:spPr>
          <a:xfrm>
            <a:off x="459815" y="3110753"/>
            <a:ext cx="4279900" cy="2590800"/>
          </a:xfrm>
          <a:prstGeom prst="rect">
            <a:avLst/>
          </a:prstGeom>
        </p:spPr>
      </p:pic>
      <p:pic>
        <p:nvPicPr>
          <p:cNvPr id="2" name="Picture 1">
            <a:extLst>
              <a:ext uri="{FF2B5EF4-FFF2-40B4-BE49-F238E27FC236}">
                <a16:creationId xmlns:a16="http://schemas.microsoft.com/office/drawing/2014/main" id="{8D8EA774-D746-364D-947F-A9B401A13653}"/>
              </a:ext>
            </a:extLst>
          </p:cNvPr>
          <p:cNvPicPr>
            <a:picLocks noChangeAspect="1"/>
          </p:cNvPicPr>
          <p:nvPr/>
        </p:nvPicPr>
        <p:blipFill>
          <a:blip r:embed="rId3"/>
          <a:stretch>
            <a:fillRect/>
          </a:stretch>
        </p:blipFill>
        <p:spPr>
          <a:xfrm>
            <a:off x="1350516" y="704002"/>
            <a:ext cx="5740566" cy="5881223"/>
          </a:xfrm>
          <a:prstGeom prst="rect">
            <a:avLst/>
          </a:prstGeom>
        </p:spPr>
      </p:pic>
    </p:spTree>
    <p:extLst>
      <p:ext uri="{BB962C8B-B14F-4D97-AF65-F5344CB8AC3E}">
        <p14:creationId xmlns:p14="http://schemas.microsoft.com/office/powerpoint/2010/main" val="104641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2529475"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499002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(1.7</a:t>
            </a:r>
            <a:r>
              <a:rPr lang="zh-CN" altLang="en-US" dirty="0"/>
              <a:t> </a:t>
            </a:r>
            <a:r>
              <a:rPr lang="en-US" altLang="zh-CN" dirty="0"/>
              <a:t>minutes)</a:t>
            </a:r>
            <a:endParaRPr lang="en-US" dirty="0"/>
          </a:p>
        </p:txBody>
      </p:sp>
    </p:spTree>
    <p:extLst>
      <p:ext uri="{BB962C8B-B14F-4D97-AF65-F5344CB8AC3E}">
        <p14:creationId xmlns:p14="http://schemas.microsoft.com/office/powerpoint/2010/main" val="34160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Tree>
    <p:extLst>
      <p:ext uri="{BB962C8B-B14F-4D97-AF65-F5344CB8AC3E}">
        <p14:creationId xmlns:p14="http://schemas.microsoft.com/office/powerpoint/2010/main" val="21843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2337129"/>
            <a:ext cx="3911264"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249</a:t>
            </a:r>
            <a:r>
              <a:rPr lang="zh-CN" altLang="en-US" sz="3600" dirty="0">
                <a:solidFill>
                  <a:srgbClr val="C00000"/>
                </a:solidFill>
              </a:rPr>
              <a:t> </a:t>
            </a:r>
            <a:r>
              <a:rPr lang="en-US" altLang="zh-CN" sz="3600" dirty="0">
                <a:solidFill>
                  <a:srgbClr val="C00000"/>
                </a:solidFill>
              </a:rPr>
              <a:t>million</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3308213"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How</a:t>
            </a:r>
            <a:r>
              <a:rPr lang="zh-CN" altLang="en-US" sz="3600" dirty="0">
                <a:solidFill>
                  <a:srgbClr val="00B050"/>
                </a:solidFill>
              </a:rPr>
              <a:t> </a:t>
            </a:r>
            <a:r>
              <a:rPr lang="en-US" altLang="zh-CN" sz="3600" dirty="0">
                <a:solidFill>
                  <a:srgbClr val="00B050"/>
                </a:solidFill>
              </a:rPr>
              <a:t>long?</a:t>
            </a:r>
            <a:endParaRPr lang="en-US" dirty="0"/>
          </a:p>
        </p:txBody>
      </p:sp>
      <p:pic>
        <p:nvPicPr>
          <p:cNvPr id="5" name="Picture 4">
            <a:extLst>
              <a:ext uri="{FF2B5EF4-FFF2-40B4-BE49-F238E27FC236}">
                <a16:creationId xmlns:a16="http://schemas.microsoft.com/office/drawing/2014/main" id="{733827D2-524D-4B45-8598-C20A0E1448FA}"/>
              </a:ext>
            </a:extLst>
          </p:cNvPr>
          <p:cNvPicPr>
            <a:picLocks noChangeAspect="1"/>
          </p:cNvPicPr>
          <p:nvPr/>
        </p:nvPicPr>
        <p:blipFill>
          <a:blip r:embed="rId3"/>
          <a:stretch>
            <a:fillRect/>
          </a:stretch>
        </p:blipFill>
        <p:spPr>
          <a:xfrm>
            <a:off x="661174" y="151843"/>
            <a:ext cx="4235667" cy="1968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9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446021" y="1712259"/>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2782669"/>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
        <p:nvSpPr>
          <p:cNvPr id="5" name="TextBox 4">
            <a:extLst>
              <a:ext uri="{FF2B5EF4-FFF2-40B4-BE49-F238E27FC236}">
                <a16:creationId xmlns:a16="http://schemas.microsoft.com/office/drawing/2014/main" id="{595AC596-5755-234F-9F36-22DFAE06F456}"/>
              </a:ext>
            </a:extLst>
          </p:cNvPr>
          <p:cNvSpPr txBox="1"/>
          <p:nvPr/>
        </p:nvSpPr>
        <p:spPr>
          <a:xfrm>
            <a:off x="1479176" y="4616824"/>
            <a:ext cx="2910349" cy="523220"/>
          </a:xfrm>
          <a:prstGeom prst="rect">
            <a:avLst/>
          </a:prstGeom>
          <a:noFill/>
        </p:spPr>
        <p:txBody>
          <a:bodyPr wrap="none" rtlCol="0">
            <a:spAutoFit/>
          </a:bodyPr>
          <a:lstStyle/>
          <a:p>
            <a:r>
              <a:rPr lang="en-US" sz="2800" b="1" dirty="0"/>
              <a:t>Can</a:t>
            </a:r>
            <a:r>
              <a:rPr lang="zh-CN" altLang="en-US" sz="2800" b="1" dirty="0"/>
              <a:t> </a:t>
            </a:r>
            <a:r>
              <a:rPr lang="en-US" altLang="zh-CN" sz="2800" b="1" dirty="0"/>
              <a:t>we</a:t>
            </a:r>
            <a:r>
              <a:rPr lang="zh-CN" altLang="en-US" sz="2800" b="1" dirty="0"/>
              <a:t> </a:t>
            </a:r>
            <a:r>
              <a:rPr lang="en-US" altLang="zh-CN" sz="2800" b="1" dirty="0"/>
              <a:t>do</a:t>
            </a:r>
            <a:r>
              <a:rPr lang="zh-CN" altLang="en-US" sz="2800" b="1" dirty="0"/>
              <a:t> </a:t>
            </a:r>
            <a:r>
              <a:rPr lang="en-US" altLang="zh-CN" sz="2800" b="1" dirty="0"/>
              <a:t>better?</a:t>
            </a:r>
            <a:endParaRPr lang="en-US" sz="2800" b="1" dirty="0"/>
          </a:p>
        </p:txBody>
      </p:sp>
      <p:sp>
        <p:nvSpPr>
          <p:cNvPr id="6" name="TextBox 5">
            <a:extLst>
              <a:ext uri="{FF2B5EF4-FFF2-40B4-BE49-F238E27FC236}">
                <a16:creationId xmlns:a16="http://schemas.microsoft.com/office/drawing/2014/main" id="{BF2481A4-F435-3D48-87D5-4C917BE0ED94}"/>
              </a:ext>
            </a:extLst>
          </p:cNvPr>
          <p:cNvSpPr txBox="1"/>
          <p:nvPr/>
        </p:nvSpPr>
        <p:spPr>
          <a:xfrm>
            <a:off x="5505739" y="5432612"/>
            <a:ext cx="569387" cy="369332"/>
          </a:xfrm>
          <a:prstGeom prst="rect">
            <a:avLst/>
          </a:prstGeom>
          <a:noFill/>
        </p:spPr>
        <p:txBody>
          <a:bodyPr wrap="none" rtlCol="0">
            <a:spAutoFit/>
          </a:bodyPr>
          <a:lstStyle/>
          <a:p>
            <a:r>
              <a:rPr lang="en-US" i="1" dirty="0"/>
              <a:t>Sort</a:t>
            </a:r>
          </a:p>
        </p:txBody>
      </p:sp>
    </p:spTree>
    <p:extLst>
      <p:ext uri="{BB962C8B-B14F-4D97-AF65-F5344CB8AC3E}">
        <p14:creationId xmlns:p14="http://schemas.microsoft.com/office/powerpoint/2010/main" val="341072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CB9D2-E765-A541-91B5-7C1F6BD97F74}"/>
              </a:ext>
            </a:extLst>
          </p:cNvPr>
          <p:cNvSpPr txBox="1"/>
          <p:nvPr/>
        </p:nvSpPr>
        <p:spPr>
          <a:xfrm>
            <a:off x="446021" y="2214282"/>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328469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5050417E-AA26-9B4A-BF04-89888E3439E5}"/>
              </a:ext>
            </a:extLst>
          </p:cNvPr>
          <p:cNvSpPr txBox="1"/>
          <p:nvPr/>
        </p:nvSpPr>
        <p:spPr>
          <a:xfrm>
            <a:off x="446021" y="3284692"/>
            <a:ext cx="386080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p:spTree>
    <p:extLst>
      <p:ext uri="{BB962C8B-B14F-4D97-AF65-F5344CB8AC3E}">
        <p14:creationId xmlns:p14="http://schemas.microsoft.com/office/powerpoint/2010/main" val="27416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2690318"/>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4" name="TextBox 3">
            <a:extLst>
              <a:ext uri="{FF2B5EF4-FFF2-40B4-BE49-F238E27FC236}">
                <a16:creationId xmlns:a16="http://schemas.microsoft.com/office/drawing/2014/main" id="{2686E2E0-DBA3-D544-9F99-5A2D145B3382}"/>
              </a:ext>
            </a:extLst>
          </p:cNvPr>
          <p:cNvSpPr txBox="1"/>
          <p:nvPr/>
        </p:nvSpPr>
        <p:spPr>
          <a:xfrm>
            <a:off x="2766838" y="3429000"/>
            <a:ext cx="2865272" cy="369332"/>
          </a:xfrm>
          <a:prstGeom prst="rect">
            <a:avLst/>
          </a:prstGeom>
          <a:noFill/>
        </p:spPr>
        <p:txBody>
          <a:bodyPr wrap="none" rtlCol="0">
            <a:spAutoFit/>
          </a:bodyPr>
          <a:lstStyle/>
          <a:p>
            <a:r>
              <a:rPr lang="en-US" altLang="zh-CN" dirty="0">
                <a:solidFill>
                  <a:srgbClr val="00B050"/>
                </a:solidFill>
              </a:rPr>
              <a:t>Because</a:t>
            </a:r>
            <a:r>
              <a:rPr lang="zh-CN" altLang="en-US" dirty="0">
                <a:solidFill>
                  <a:srgbClr val="00B050"/>
                </a:solidFill>
              </a:rPr>
              <a:t> </a:t>
            </a:r>
            <a:r>
              <a:rPr lang="en-US" altLang="zh-CN" dirty="0">
                <a:solidFill>
                  <a:srgbClr val="00B050"/>
                </a:solidFill>
              </a:rPr>
              <a:t>memory</a:t>
            </a:r>
            <a:r>
              <a:rPr lang="zh-CN" altLang="en-US" dirty="0">
                <a:solidFill>
                  <a:srgbClr val="00B050"/>
                </a:solidFill>
              </a:rPr>
              <a:t> </a:t>
            </a:r>
            <a:r>
              <a:rPr lang="en-US" altLang="zh-CN" dirty="0">
                <a:solidFill>
                  <a:srgbClr val="00B050"/>
                </a:solidFill>
              </a:rPr>
              <a:t>ops</a:t>
            </a:r>
            <a:r>
              <a:rPr lang="zh-CN" altLang="en-US" dirty="0">
                <a:solidFill>
                  <a:srgbClr val="00B050"/>
                </a:solidFill>
              </a:rPr>
              <a:t> </a:t>
            </a:r>
            <a:r>
              <a:rPr lang="en-US" altLang="zh-CN" dirty="0">
                <a:solidFill>
                  <a:srgbClr val="00B050"/>
                </a:solidFill>
              </a:rPr>
              <a:t>is</a:t>
            </a:r>
            <a:r>
              <a:rPr lang="zh-CN" altLang="en-US" dirty="0">
                <a:solidFill>
                  <a:srgbClr val="00B050"/>
                </a:solidFill>
              </a:rPr>
              <a:t> </a:t>
            </a:r>
            <a:r>
              <a:rPr lang="en-US" altLang="zh-CN" dirty="0">
                <a:solidFill>
                  <a:srgbClr val="00B050"/>
                </a:solidFill>
              </a:rPr>
              <a:t>slow</a:t>
            </a:r>
            <a:endParaRPr lang="en-US" dirty="0">
              <a:solidFill>
                <a:srgbClr val="00B050"/>
              </a:solidFill>
            </a:endParaRPr>
          </a:p>
        </p:txBody>
      </p:sp>
      <p:grpSp>
        <p:nvGrpSpPr>
          <p:cNvPr id="19" name="Group 18">
            <a:extLst>
              <a:ext uri="{FF2B5EF4-FFF2-40B4-BE49-F238E27FC236}">
                <a16:creationId xmlns:a16="http://schemas.microsoft.com/office/drawing/2014/main" id="{DB56B444-D62F-E543-B509-5783B7E42E20}"/>
              </a:ext>
            </a:extLst>
          </p:cNvPr>
          <p:cNvGrpSpPr/>
          <p:nvPr/>
        </p:nvGrpSpPr>
        <p:grpSpPr>
          <a:xfrm>
            <a:off x="421753" y="3798332"/>
            <a:ext cx="5038097" cy="3047578"/>
            <a:chOff x="421753" y="3798332"/>
            <a:chExt cx="5038097" cy="3047578"/>
          </a:xfrm>
        </p:grpSpPr>
        <p:pic>
          <p:nvPicPr>
            <p:cNvPr id="5" name="Picture 4">
              <a:extLst>
                <a:ext uri="{FF2B5EF4-FFF2-40B4-BE49-F238E27FC236}">
                  <a16:creationId xmlns:a16="http://schemas.microsoft.com/office/drawing/2014/main" id="{D9AD3D2B-5D1D-D04F-B08F-C5B565E81299}"/>
                </a:ext>
              </a:extLst>
            </p:cNvPr>
            <p:cNvPicPr>
              <a:picLocks noChangeAspect="1"/>
            </p:cNvPicPr>
            <p:nvPr/>
          </p:nvPicPr>
          <p:blipFill>
            <a:blip r:embed="rId3"/>
            <a:stretch>
              <a:fillRect/>
            </a:stretch>
          </p:blipFill>
          <p:spPr>
            <a:xfrm>
              <a:off x="1247285" y="3798332"/>
              <a:ext cx="4212565" cy="277629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EE930AD1-7C91-444F-89A4-405B24E2FFCE}"/>
                </a:ext>
              </a:extLst>
            </p:cNvPr>
            <p:cNvSpPr/>
            <p:nvPr/>
          </p:nvSpPr>
          <p:spPr>
            <a:xfrm>
              <a:off x="421753" y="6591994"/>
              <a:ext cx="2669320" cy="253916"/>
            </a:xfrm>
            <a:prstGeom prst="rect">
              <a:avLst/>
            </a:prstGeom>
          </p:spPr>
          <p:txBody>
            <a:bodyPr wrap="none">
              <a:spAutoFit/>
            </a:bodyPr>
            <a:lstStyle/>
            <a:p>
              <a:r>
                <a:rPr lang="en-US" sz="1050" dirty="0">
                  <a:hlinkClick r:id="rId4"/>
                </a:rPr>
                <a:t>https://gist.github.com/hellerbarde/2843375</a:t>
              </a:r>
              <a:endParaRPr lang="en-US" sz="1050" dirty="0"/>
            </a:p>
          </p:txBody>
        </p:sp>
      </p:grpSp>
    </p:spTree>
    <p:extLst>
      <p:ext uri="{BB962C8B-B14F-4D97-AF65-F5344CB8AC3E}">
        <p14:creationId xmlns:p14="http://schemas.microsoft.com/office/powerpoint/2010/main" val="31427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0CA7F-AFEE-4C48-B03E-A0E02CEB8894}"/>
              </a:ext>
            </a:extLst>
          </p:cNvPr>
          <p:cNvPicPr>
            <a:picLocks noChangeAspect="1"/>
          </p:cNvPicPr>
          <p:nvPr/>
        </p:nvPicPr>
        <p:blipFill>
          <a:blip r:embed="rId2"/>
          <a:stretch>
            <a:fillRect/>
          </a:stretch>
        </p:blipFill>
        <p:spPr>
          <a:xfrm>
            <a:off x="4667796" y="510988"/>
            <a:ext cx="3538752" cy="5629833"/>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364941" y="1857036"/>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3183377"/>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21" name="TextBox 20">
            <a:extLst>
              <a:ext uri="{FF2B5EF4-FFF2-40B4-BE49-F238E27FC236}">
                <a16:creationId xmlns:a16="http://schemas.microsoft.com/office/drawing/2014/main" id="{51F55D39-7833-B94E-BDFB-B76B0120FE73}"/>
              </a:ext>
            </a:extLst>
          </p:cNvPr>
          <p:cNvSpPr txBox="1"/>
          <p:nvPr/>
        </p:nvSpPr>
        <p:spPr>
          <a:xfrm>
            <a:off x="459386" y="4555413"/>
            <a:ext cx="4639347"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B431EF-283B-424C-96EA-B057FDAA212F}"/>
                  </a:ext>
                </a:extLst>
              </p:cNvPr>
              <p:cNvSpPr txBox="1"/>
              <p:nvPr/>
            </p:nvSpPr>
            <p:spPr>
              <a:xfrm>
                <a:off x="459386" y="5494490"/>
                <a:ext cx="3467488"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9,999</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ea typeface="Cambria Math" panose="02040503050406030204" pitchFamily="18" charset="0"/>
                      </a:rPr>
                      <m:t>×</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2</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22" name="TextBox 21">
                <a:extLst>
                  <a:ext uri="{FF2B5EF4-FFF2-40B4-BE49-F238E27FC236}">
                    <a16:creationId xmlns:a16="http://schemas.microsoft.com/office/drawing/2014/main" id="{8AB431EF-283B-424C-96EA-B057FDAA212F}"/>
                  </a:ext>
                </a:extLst>
              </p:cNvPr>
              <p:cNvSpPr txBox="1">
                <a:spLocks noRot="1" noChangeAspect="1" noMove="1" noResize="1" noEditPoints="1" noAdjustHandles="1" noChangeArrowheads="1" noChangeShapeType="1" noTextEdit="1"/>
              </p:cNvSpPr>
              <p:nvPr/>
            </p:nvSpPr>
            <p:spPr>
              <a:xfrm>
                <a:off x="459386" y="5494490"/>
                <a:ext cx="3467488" cy="646331"/>
              </a:xfrm>
              <a:prstGeom prst="rect">
                <a:avLst/>
              </a:prstGeom>
              <a:blipFill>
                <a:blip r:embed="rId3"/>
                <a:stretch>
                  <a:fillRect l="-1460" b="-25000"/>
                </a:stretch>
              </a:blipFill>
            </p:spPr>
            <p:txBody>
              <a:bodyPr/>
              <a:lstStyle/>
              <a:p>
                <a:r>
                  <a:rPr lang="en-US">
                    <a:noFill/>
                  </a:rPr>
                  <a:t> </a:t>
                </a:r>
              </a:p>
            </p:txBody>
          </p:sp>
        </mc:Fallback>
      </mc:AlternateContent>
    </p:spTree>
    <p:extLst>
      <p:ext uri="{BB962C8B-B14F-4D97-AF65-F5344CB8AC3E}">
        <p14:creationId xmlns:p14="http://schemas.microsoft.com/office/powerpoint/2010/main" val="1641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693571" y="1643971"/>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693571" y="2878122"/>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pic>
        <p:nvPicPr>
          <p:cNvPr id="3" name="Picture 2">
            <a:extLst>
              <a:ext uri="{FF2B5EF4-FFF2-40B4-BE49-F238E27FC236}">
                <a16:creationId xmlns:a16="http://schemas.microsoft.com/office/drawing/2014/main" id="{AD821EB0-E312-5E42-A1CC-C2EBD2CF09CA}"/>
              </a:ext>
            </a:extLst>
          </p:cNvPr>
          <p:cNvPicPr>
            <a:picLocks noChangeAspect="1"/>
          </p:cNvPicPr>
          <p:nvPr/>
        </p:nvPicPr>
        <p:blipFill>
          <a:blip r:embed="rId2"/>
          <a:stretch>
            <a:fillRect/>
          </a:stretch>
        </p:blipFill>
        <p:spPr>
          <a:xfrm>
            <a:off x="5926254" y="741965"/>
            <a:ext cx="1546345" cy="5701553"/>
          </a:xfrm>
          <a:prstGeom prst="rect">
            <a:avLst/>
          </a:prstGeom>
        </p:spPr>
      </p:pic>
      <p:sp>
        <p:nvSpPr>
          <p:cNvPr id="4" name="Rounded Rectangle 3">
            <a:extLst>
              <a:ext uri="{FF2B5EF4-FFF2-40B4-BE49-F238E27FC236}">
                <a16:creationId xmlns:a16="http://schemas.microsoft.com/office/drawing/2014/main" id="{946791A9-11C1-E34F-866B-8140C2446F83}"/>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8087B5F-7A24-DE47-945F-A769FDBDA6FE}"/>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A7950D9F-183E-8C43-8B87-254DFD37F68C}"/>
              </a:ext>
            </a:extLst>
          </p:cNvPr>
          <p:cNvCxnSpPr>
            <a:stCxn id="4" idx="3"/>
            <a:endCxn id="23"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309AC51F-9BEF-AB4D-9075-528073C40AAB}"/>
              </a:ext>
            </a:extLst>
          </p:cNvPr>
          <p:cNvCxnSpPr>
            <a:cxnSpLocks/>
            <a:stCxn id="23" idx="1"/>
            <a:endCxn id="24"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DA68B8D9-0F6C-6647-B74F-064708724633}"/>
              </a:ext>
            </a:extLst>
          </p:cNvPr>
          <p:cNvGrpSpPr/>
          <p:nvPr/>
        </p:nvGrpSpPr>
        <p:grpSpPr>
          <a:xfrm>
            <a:off x="5926254" y="2745850"/>
            <a:ext cx="1559045" cy="3636088"/>
            <a:chOff x="5926254" y="2745850"/>
            <a:chExt cx="1559045" cy="3636088"/>
          </a:xfrm>
        </p:grpSpPr>
        <p:grpSp>
          <p:nvGrpSpPr>
            <p:cNvPr id="49" name="Group 48">
              <a:extLst>
                <a:ext uri="{FF2B5EF4-FFF2-40B4-BE49-F238E27FC236}">
                  <a16:creationId xmlns:a16="http://schemas.microsoft.com/office/drawing/2014/main" id="{C70C7046-E2CF-624A-8839-189B4DD8D005}"/>
                </a:ext>
              </a:extLst>
            </p:cNvPr>
            <p:cNvGrpSpPr/>
            <p:nvPr/>
          </p:nvGrpSpPr>
          <p:grpSpPr>
            <a:xfrm>
              <a:off x="5926254" y="2745850"/>
              <a:ext cx="1546345" cy="3636088"/>
              <a:chOff x="5926254" y="2745850"/>
              <a:chExt cx="1546345" cy="3636088"/>
            </a:xfrm>
          </p:grpSpPr>
          <p:sp>
            <p:nvSpPr>
              <p:cNvPr id="24" name="Rounded Rectangle 23">
                <a:extLst>
                  <a:ext uri="{FF2B5EF4-FFF2-40B4-BE49-F238E27FC236}">
                    <a16:creationId xmlns:a16="http://schemas.microsoft.com/office/drawing/2014/main" id="{7D6450B3-3EAF-FC4F-9762-63E2926833E6}"/>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355C0B0-D5AF-E94B-BA67-41D9E8315C13}"/>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587240F-CBB1-E94A-9985-B6C57340D81F}"/>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FB66AD5-EB95-9F4D-BC0A-45BB94D96DBD}"/>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B7F3601-412C-7145-92B4-AF80854E2780}"/>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Elbow Connector 30">
              <a:extLst>
                <a:ext uri="{FF2B5EF4-FFF2-40B4-BE49-F238E27FC236}">
                  <a16:creationId xmlns:a16="http://schemas.microsoft.com/office/drawing/2014/main" id="{8CAAD104-63E8-0740-BF48-647CE1BE5379}"/>
                </a:ext>
              </a:extLst>
            </p:cNvPr>
            <p:cNvCxnSpPr>
              <a:cxnSpLocks/>
              <a:stCxn id="24" idx="3"/>
              <a:endCxn id="25"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94AB5160-4C6B-024A-BB66-8237E75718CD}"/>
                </a:ext>
              </a:extLst>
            </p:cNvPr>
            <p:cNvCxnSpPr>
              <a:cxnSpLocks/>
              <a:stCxn id="25" idx="1"/>
              <a:endCxn id="26"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7DF52C34-D635-6847-8671-E2F513A9B47A}"/>
                </a:ext>
              </a:extLst>
            </p:cNvPr>
            <p:cNvCxnSpPr>
              <a:cxnSpLocks/>
              <a:stCxn id="26" idx="3"/>
              <a:endCxn id="27"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FC374A86-BAE6-6044-8311-6066F5961120}"/>
                </a:ext>
              </a:extLst>
            </p:cNvPr>
            <p:cNvCxnSpPr>
              <a:cxnSpLocks/>
              <a:stCxn id="27" idx="1"/>
              <a:endCxn id="28"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AA1EB4-51D2-D542-B7D8-2D9F0D59B648}"/>
                  </a:ext>
                </a:extLst>
              </p:cNvPr>
              <p:cNvSpPr txBox="1"/>
              <p:nvPr/>
            </p:nvSpPr>
            <p:spPr>
              <a:xfrm>
                <a:off x="1269869" y="4560112"/>
                <a:ext cx="1720215"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2</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45" name="TextBox 44">
                <a:extLst>
                  <a:ext uri="{FF2B5EF4-FFF2-40B4-BE49-F238E27FC236}">
                    <a16:creationId xmlns:a16="http://schemas.microsoft.com/office/drawing/2014/main" id="{14AA1EB4-51D2-D542-B7D8-2D9F0D59B648}"/>
                  </a:ext>
                </a:extLst>
              </p:cNvPr>
              <p:cNvSpPr txBox="1">
                <a:spLocks noRot="1" noChangeAspect="1" noMove="1" noResize="1" noEditPoints="1" noAdjustHandles="1" noChangeArrowheads="1" noChangeShapeType="1" noTextEdit="1"/>
              </p:cNvSpPr>
              <p:nvPr/>
            </p:nvSpPr>
            <p:spPr>
              <a:xfrm>
                <a:off x="1269869" y="4560112"/>
                <a:ext cx="1720215" cy="646331"/>
              </a:xfrm>
              <a:prstGeom prst="rect">
                <a:avLst/>
              </a:prstGeom>
              <a:blipFill>
                <a:blip r:embed="rId3"/>
                <a:stretch>
                  <a:fillRect l="-2190" r="-2190" b="-5882"/>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0CFAA6D-9184-974F-B757-B0DF4C0BBC3D}"/>
              </a:ext>
            </a:extLst>
          </p:cNvPr>
          <p:cNvSpPr txBox="1"/>
          <p:nvPr/>
        </p:nvSpPr>
        <p:spPr>
          <a:xfrm>
            <a:off x="591671" y="5474130"/>
            <a:ext cx="2631426"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a:t>
            </a:r>
            <a:endParaRPr lang="en-US" dirty="0"/>
          </a:p>
        </p:txBody>
      </p:sp>
      <p:sp>
        <p:nvSpPr>
          <p:cNvPr id="47" name="TextBox 46">
            <a:extLst>
              <a:ext uri="{FF2B5EF4-FFF2-40B4-BE49-F238E27FC236}">
                <a16:creationId xmlns:a16="http://schemas.microsoft.com/office/drawing/2014/main" id="{F40FF001-25E7-324D-9146-9FB5FDE70828}"/>
              </a:ext>
            </a:extLst>
          </p:cNvPr>
          <p:cNvSpPr txBox="1"/>
          <p:nvPr/>
        </p:nvSpPr>
        <p:spPr>
          <a:xfrm>
            <a:off x="693571" y="2275166"/>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pic>
        <p:nvPicPr>
          <p:cNvPr id="51" name="Picture 50">
            <a:extLst>
              <a:ext uri="{FF2B5EF4-FFF2-40B4-BE49-F238E27FC236}">
                <a16:creationId xmlns:a16="http://schemas.microsoft.com/office/drawing/2014/main" id="{CBAABA33-C2C1-C045-AE86-8A02DBC7B55E}"/>
              </a:ext>
            </a:extLst>
          </p:cNvPr>
          <p:cNvPicPr>
            <a:picLocks noChangeAspect="1"/>
          </p:cNvPicPr>
          <p:nvPr/>
        </p:nvPicPr>
        <p:blipFill>
          <a:blip r:embed="rId4"/>
          <a:stretch>
            <a:fillRect/>
          </a:stretch>
        </p:blipFill>
        <p:spPr>
          <a:xfrm>
            <a:off x="3406815" y="5571556"/>
            <a:ext cx="1165185" cy="1097810"/>
          </a:xfrm>
          <a:prstGeom prst="rect">
            <a:avLst/>
          </a:prstGeom>
        </p:spPr>
      </p:pic>
    </p:spTree>
    <p:extLst>
      <p:ext uri="{BB962C8B-B14F-4D97-AF65-F5344CB8AC3E}">
        <p14:creationId xmlns:p14="http://schemas.microsoft.com/office/powerpoint/2010/main" val="344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33088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photo description available.">
            <a:extLst>
              <a:ext uri="{FF2B5EF4-FFF2-40B4-BE49-F238E27FC236}">
                <a16:creationId xmlns:a16="http://schemas.microsoft.com/office/drawing/2014/main" id="{6A7DE42B-99D1-171F-6DBE-04408A68B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160" y="794760"/>
            <a:ext cx="5289962" cy="43201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614828-0E3B-C089-7B73-EF2B25C76D4E}"/>
              </a:ext>
            </a:extLst>
          </p:cNvPr>
          <p:cNvSpPr txBox="1"/>
          <p:nvPr/>
        </p:nvSpPr>
        <p:spPr>
          <a:xfrm>
            <a:off x="1125831" y="5477854"/>
            <a:ext cx="4214808" cy="369332"/>
          </a:xfrm>
          <a:prstGeom prst="rect">
            <a:avLst/>
          </a:prstGeom>
          <a:noFill/>
        </p:spPr>
        <p:txBody>
          <a:bodyPr wrap="none" rtlCol="0">
            <a:spAutoFit/>
          </a:bodyPr>
          <a:lstStyle/>
          <a:p>
            <a:r>
              <a:rPr lang="en-US" i="1" dirty="0"/>
              <a:t>std::cout &lt;&lt; “may the 4 b w y” &lt;&lt; std::endl;</a:t>
            </a:r>
          </a:p>
        </p:txBody>
      </p:sp>
    </p:spTree>
    <p:extLst>
      <p:ext uri="{BB962C8B-B14F-4D97-AF65-F5344CB8AC3E}">
        <p14:creationId xmlns:p14="http://schemas.microsoft.com/office/powerpoint/2010/main" val="25839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572000" y="982135"/>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475576" y="1178922"/>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5" name="TextBox 44">
            <a:extLst>
              <a:ext uri="{FF2B5EF4-FFF2-40B4-BE49-F238E27FC236}">
                <a16:creationId xmlns:a16="http://schemas.microsoft.com/office/drawing/2014/main" id="{3A2FB5F4-A928-7F4B-915E-5B2D42AEC68C}"/>
              </a:ext>
            </a:extLst>
          </p:cNvPr>
          <p:cNvSpPr txBox="1"/>
          <p:nvPr/>
        </p:nvSpPr>
        <p:spPr>
          <a:xfrm>
            <a:off x="717177" y="139648"/>
            <a:ext cx="3248197" cy="584775"/>
          </a:xfrm>
          <a:prstGeom prst="rect">
            <a:avLst/>
          </a:prstGeom>
          <a:noFill/>
        </p:spPr>
        <p:txBody>
          <a:bodyPr wrap="none" rtlCol="0">
            <a:spAutoFit/>
          </a:bodyPr>
          <a:lstStyle/>
          <a:p>
            <a:r>
              <a:rPr lang="en-US" altLang="zh-CN" sz="3200" dirty="0"/>
              <a:t>17.3</a:t>
            </a:r>
            <a:r>
              <a:rPr lang="zh-CN" altLang="en-US" sz="3200" dirty="0"/>
              <a:t> </a:t>
            </a:r>
            <a:r>
              <a:rPr lang="en-US" altLang="zh-CN" sz="3200" dirty="0"/>
              <a:t>Do</a:t>
            </a:r>
            <a:r>
              <a:rPr lang="zh-CN" altLang="en-US" sz="3200" dirty="0"/>
              <a:t> </a:t>
            </a:r>
            <a:r>
              <a:rPr lang="en-US" altLang="zh-CN" sz="3200" dirty="0"/>
              <a:t>both</a:t>
            </a:r>
            <a:r>
              <a:rPr lang="zh-CN" altLang="en-US" sz="3200" dirty="0"/>
              <a:t> </a:t>
            </a:r>
            <a:r>
              <a:rPr lang="en-US" altLang="zh-CN" sz="3200" dirty="0"/>
              <a:t>fast?</a:t>
            </a:r>
            <a:endParaRPr lang="en-US" sz="3200" dirty="0"/>
          </a:p>
        </p:txBody>
      </p:sp>
    </p:spTree>
    <p:extLst>
      <p:ext uri="{BB962C8B-B14F-4D97-AF65-F5344CB8AC3E}">
        <p14:creationId xmlns:p14="http://schemas.microsoft.com/office/powerpoint/2010/main" val="1930494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2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1"/>
                                        </p:tgtEl>
                                        <p:attrNameLst>
                                          <p:attrName>fillcolor</p:attrName>
                                        </p:attrNameLst>
                                      </p:cBhvr>
                                      <p:to>
                                        <a:srgbClr val="FFFC00"/>
                                      </p:to>
                                    </p:animClr>
                                    <p:set>
                                      <p:cBhvr>
                                        <p:cTn id="51" dur="500" fill="hold"/>
                                        <p:tgtEl>
                                          <p:spTgt spid="31"/>
                                        </p:tgtEl>
                                        <p:attrNameLst>
                                          <p:attrName>fill.type</p:attrName>
                                        </p:attrNameLst>
                                      </p:cBhvr>
                                      <p:to>
                                        <p:strVal val="solid"/>
                                      </p:to>
                                    </p:set>
                                    <p:set>
                                      <p:cBhvr>
                                        <p:cTn id="52" dur="500" fill="hold"/>
                                        <p:tgtEl>
                                          <p:spTgt spid="3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1"/>
                                        </p:tgtEl>
                                        <p:attrNameLst>
                                          <p:attrName>fillcolor</p:attrName>
                                        </p:attrNameLst>
                                      </p:cBhvr>
                                      <p:to>
                                        <a:srgbClr val="FFFC00"/>
                                      </p:to>
                                    </p:animClr>
                                    <p:set>
                                      <p:cBhvr>
                                        <p:cTn id="69" dur="500" fill="hold"/>
                                        <p:tgtEl>
                                          <p:spTgt spid="41"/>
                                        </p:tgtEl>
                                        <p:attrNameLst>
                                          <p:attrName>fill.type</p:attrName>
                                        </p:attrNameLst>
                                      </p:cBhvr>
                                      <p:to>
                                        <p:strVal val="solid"/>
                                      </p:to>
                                    </p:set>
                                    <p:set>
                                      <p:cBhvr>
                                        <p:cTn id="70" dur="5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38" grpId="0" animBg="1"/>
      <p:bldP spid="40" grpId="0" animBg="1"/>
      <p:bldP spid="41" grpId="0" animBg="1"/>
      <p:bldP spid="42" grpId="0" animBg="1"/>
      <p:bldP spid="43" grpId="0" animBg="1"/>
      <p:bldP spid="44" grpId="0" animBg="1"/>
      <p:bldP spid="45" grpId="0" animBg="1"/>
      <p:bldP spid="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13554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2CE56-314B-3D4F-828F-FD370CDC47B0}"/>
              </a:ext>
            </a:extLst>
          </p:cNvPr>
          <p:cNvSpPr>
            <a:spLocks noGrp="1"/>
          </p:cNvSpPr>
          <p:nvPr>
            <p:ph type="title"/>
          </p:nvPr>
        </p:nvSpPr>
        <p:spPr/>
        <p:txBody>
          <a:bodyPr/>
          <a:lstStyle/>
          <a:p>
            <a:r>
              <a:rPr lang="en-US" dirty="0"/>
              <a:t>“Where is orange juice?”</a:t>
            </a:r>
          </a:p>
        </p:txBody>
      </p:sp>
      <p:pic>
        <p:nvPicPr>
          <p:cNvPr id="1026" name="Picture 2" descr="313 Supermarket Aisles Photos - Free &amp; Royalty-Free Stock Photos from  Dreamstime">
            <a:extLst>
              <a:ext uri="{FF2B5EF4-FFF2-40B4-BE49-F238E27FC236}">
                <a16:creationId xmlns:a16="http://schemas.microsoft.com/office/drawing/2014/main" id="{D015567B-CB51-B041-8DFF-95A75A96B8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36" b="10947"/>
          <a:stretch/>
        </p:blipFill>
        <p:spPr bwMode="auto">
          <a:xfrm>
            <a:off x="2259106" y="2076114"/>
            <a:ext cx="6230470" cy="3320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66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344152" y="718396"/>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91138" y="1697061"/>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65251" y="3202168"/>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435294" y="2396169"/>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93574" y="5687858"/>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62621" y="4861316"/>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64842" y="4008168"/>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6535549" y="865130"/>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6535549" y="1775768"/>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6535549" y="2555837"/>
            <a:ext cx="418704" cy="646331"/>
          </a:xfrm>
          <a:prstGeom prst="rect">
            <a:avLst/>
          </a:prstGeom>
          <a:noFill/>
        </p:spPr>
        <p:txBody>
          <a:bodyPr wrap="none" rtlCol="0">
            <a:spAutoFit/>
          </a:bodyPr>
          <a:lstStyle/>
          <a:p>
            <a:r>
              <a:rPr lang="en-US" altLang="zh-CN" sz="3600" dirty="0"/>
              <a:t>6</a:t>
            </a:r>
            <a:endParaRPr lang="en-US" sz="3600" dirty="0"/>
          </a:p>
        </p:txBody>
      </p:sp>
      <p:grpSp>
        <p:nvGrpSpPr>
          <p:cNvPr id="47" name="Group 46">
            <a:extLst>
              <a:ext uri="{FF2B5EF4-FFF2-40B4-BE49-F238E27FC236}">
                <a16:creationId xmlns:a16="http://schemas.microsoft.com/office/drawing/2014/main" id="{A17BB076-A975-BC45-B69E-67CCA51335C1}"/>
              </a:ext>
            </a:extLst>
          </p:cNvPr>
          <p:cNvGrpSpPr/>
          <p:nvPr/>
        </p:nvGrpSpPr>
        <p:grpSpPr>
          <a:xfrm>
            <a:off x="6535549" y="3394724"/>
            <a:ext cx="652743" cy="3011216"/>
            <a:chOff x="6535549" y="3394724"/>
            <a:chExt cx="652743" cy="3011216"/>
          </a:xfrm>
        </p:grpSpPr>
        <p:sp>
          <p:nvSpPr>
            <p:cNvPr id="23" name="TextBox 22">
              <a:extLst>
                <a:ext uri="{FF2B5EF4-FFF2-40B4-BE49-F238E27FC236}">
                  <a16:creationId xmlns:a16="http://schemas.microsoft.com/office/drawing/2014/main" id="{06FBB4FD-A04C-B74A-8080-E5C123F27A0C}"/>
                </a:ext>
              </a:extLst>
            </p:cNvPr>
            <p:cNvSpPr txBox="1"/>
            <p:nvPr/>
          </p:nvSpPr>
          <p:spPr>
            <a:xfrm>
              <a:off x="6535549" y="3394724"/>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6535549" y="4205011"/>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6535549" y="5043898"/>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6535549" y="5759609"/>
              <a:ext cx="652743" cy="646331"/>
            </a:xfrm>
            <a:prstGeom prst="rect">
              <a:avLst/>
            </a:prstGeom>
            <a:noFill/>
          </p:spPr>
          <p:txBody>
            <a:bodyPr wrap="none" rtlCol="0">
              <a:spAutoFit/>
            </a:bodyPr>
            <a:lstStyle/>
            <a:p>
              <a:r>
                <a:rPr lang="en-US" altLang="zh-CN" sz="3600" dirty="0"/>
                <a:t>13</a:t>
              </a:r>
              <a:endParaRPr lang="en-US" sz="3600" dirty="0"/>
            </a:p>
          </p:txBody>
        </p:sp>
      </p:grpSp>
      <p:grpSp>
        <p:nvGrpSpPr>
          <p:cNvPr id="37" name="Group 36">
            <a:extLst>
              <a:ext uri="{FF2B5EF4-FFF2-40B4-BE49-F238E27FC236}">
                <a16:creationId xmlns:a16="http://schemas.microsoft.com/office/drawing/2014/main" id="{9F567AB1-640A-2443-A47D-86612FE69907}"/>
              </a:ext>
            </a:extLst>
          </p:cNvPr>
          <p:cNvGrpSpPr/>
          <p:nvPr/>
        </p:nvGrpSpPr>
        <p:grpSpPr>
          <a:xfrm>
            <a:off x="3753852" y="865130"/>
            <a:ext cx="2661380" cy="646331"/>
            <a:chOff x="3753852" y="865130"/>
            <a:chExt cx="2661380" cy="646331"/>
          </a:xfrm>
        </p:grpSpPr>
        <p:sp>
          <p:nvSpPr>
            <p:cNvPr id="4" name="Rounded Rectangle 3">
              <a:extLst>
                <a:ext uri="{FF2B5EF4-FFF2-40B4-BE49-F238E27FC236}">
                  <a16:creationId xmlns:a16="http://schemas.microsoft.com/office/drawing/2014/main" id="{A2ECBDE2-870B-CF43-9371-57F95D765CAC}"/>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FAE18D8-9DC9-644A-A5F5-777C35C7AFE3}"/>
                </a:ext>
              </a:extLst>
            </p:cNvPr>
            <p:cNvCxnSpPr>
              <a:stCxn id="13" idx="3"/>
              <a:endCxn id="4"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1FA204-B8F9-AD45-8BA5-B6ED8840A83A}"/>
                </a:ext>
              </a:extLst>
            </p:cNvPr>
            <p:cNvCxnSpPr>
              <a:cxnSpLocks/>
              <a:stCxn id="4"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87315875-7220-F44E-807F-35FBB2F4D151}"/>
              </a:ext>
            </a:extLst>
          </p:cNvPr>
          <p:cNvGrpSpPr/>
          <p:nvPr/>
        </p:nvGrpSpPr>
        <p:grpSpPr>
          <a:xfrm>
            <a:off x="3756817" y="1775767"/>
            <a:ext cx="2661380" cy="646331"/>
            <a:chOff x="3753852" y="865130"/>
            <a:chExt cx="2661380" cy="646331"/>
          </a:xfrm>
        </p:grpSpPr>
        <p:sp>
          <p:nvSpPr>
            <p:cNvPr id="39" name="Rounded Rectangle 38">
              <a:extLst>
                <a:ext uri="{FF2B5EF4-FFF2-40B4-BE49-F238E27FC236}">
                  <a16:creationId xmlns:a16="http://schemas.microsoft.com/office/drawing/2014/main" id="{64740FF5-C206-924C-AEA6-FEA322BF901A}"/>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2E32D99A-0116-574E-8778-E45E4DA6E019}"/>
                </a:ext>
              </a:extLst>
            </p:cNvPr>
            <p:cNvCxnSpPr>
              <a:endCxn id="39"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52D5ABE-74C0-6F43-B3DB-94109450F2F7}"/>
                </a:ext>
              </a:extLst>
            </p:cNvPr>
            <p:cNvCxnSpPr>
              <a:cxnSpLocks/>
              <a:stCxn id="39"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8C937837-CE4F-E540-8CED-7B2469DEC7CF}"/>
              </a:ext>
            </a:extLst>
          </p:cNvPr>
          <p:cNvGrpSpPr/>
          <p:nvPr/>
        </p:nvGrpSpPr>
        <p:grpSpPr>
          <a:xfrm>
            <a:off x="3753852" y="2536916"/>
            <a:ext cx="2661380" cy="646331"/>
            <a:chOff x="3753852" y="865130"/>
            <a:chExt cx="2661380" cy="646331"/>
          </a:xfrm>
        </p:grpSpPr>
        <p:sp>
          <p:nvSpPr>
            <p:cNvPr id="43" name="Rounded Rectangle 42">
              <a:extLst>
                <a:ext uri="{FF2B5EF4-FFF2-40B4-BE49-F238E27FC236}">
                  <a16:creationId xmlns:a16="http://schemas.microsoft.com/office/drawing/2014/main" id="{57F0F539-CB90-A443-9694-7D48B323EA58}"/>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5BD1A06E-DBDE-4741-BAD3-9C3DE7C81DC7}"/>
                </a:ext>
              </a:extLst>
            </p:cNvPr>
            <p:cNvCxnSpPr>
              <a:endCxn id="43"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96ECD99-6CD8-E149-A38B-B69E2E3EC129}"/>
                </a:ext>
              </a:extLst>
            </p:cNvPr>
            <p:cNvCxnSpPr>
              <a:cxnSpLocks/>
              <a:stCxn id="43"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85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62648" y="429638"/>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4931" y="1475313"/>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4931" y="2255382"/>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4931" y="3094269"/>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4931" y="3904556"/>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4931" y="4743443"/>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4931" y="5459154"/>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145382" y="5853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145382" y="9459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145382" y="13065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145382" y="16671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145382" y="20276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145382" y="23882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145382" y="27488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145382" y="31094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145382" y="38305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145382" y="41911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145382" y="45517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145382" y="49122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145382" y="52728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145382" y="5633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20" idx="3"/>
            <a:endCxn id="28" idx="1"/>
          </p:cNvCxnSpPr>
          <p:nvPr/>
        </p:nvCxnSpPr>
        <p:spPr>
          <a:xfrm>
            <a:off x="4781352" y="752804"/>
            <a:ext cx="1364030" cy="1350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1" idx="3"/>
            <a:endCxn id="31" idx="1"/>
          </p:cNvCxnSpPr>
          <p:nvPr/>
        </p:nvCxnSpPr>
        <p:spPr>
          <a:xfrm>
            <a:off x="4723635" y="1798479"/>
            <a:ext cx="1421747" cy="4955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19E0312-1E5C-EB46-88E1-379F55737E86}"/>
              </a:ext>
            </a:extLst>
          </p:cNvPr>
          <p:cNvCxnSpPr>
            <a:cxnSpLocks/>
            <a:stCxn id="22" idx="3"/>
            <a:endCxn id="37" idx="1"/>
          </p:cNvCxnSpPr>
          <p:nvPr/>
        </p:nvCxnSpPr>
        <p:spPr>
          <a:xfrm>
            <a:off x="4723635" y="2578548"/>
            <a:ext cx="1421747" cy="3512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CDC316D-7786-0549-8E59-F2FB48E82FEE}"/>
              </a:ext>
            </a:extLst>
          </p:cNvPr>
          <p:cNvCxnSpPr>
            <a:cxnSpLocks/>
            <a:stCxn id="23" idx="3"/>
            <a:endCxn id="38" idx="1"/>
          </p:cNvCxnSpPr>
          <p:nvPr/>
        </p:nvCxnSpPr>
        <p:spPr>
          <a:xfrm flipV="1">
            <a:off x="4723635" y="3290329"/>
            <a:ext cx="1421747" cy="1271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6145382" y="346998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63" name="Straight Arrow Connector 62">
            <a:extLst>
              <a:ext uri="{FF2B5EF4-FFF2-40B4-BE49-F238E27FC236}">
                <a16:creationId xmlns:a16="http://schemas.microsoft.com/office/drawing/2014/main" id="{D6611A73-B2D3-4C4A-AC63-C10506ADEFEF}"/>
              </a:ext>
            </a:extLst>
          </p:cNvPr>
          <p:cNvCxnSpPr>
            <a:cxnSpLocks/>
            <a:stCxn id="24" idx="3"/>
            <a:endCxn id="40" idx="1"/>
          </p:cNvCxnSpPr>
          <p:nvPr/>
        </p:nvCxnSpPr>
        <p:spPr>
          <a:xfrm flipV="1">
            <a:off x="4723635" y="4011479"/>
            <a:ext cx="1421747" cy="216243"/>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3A5AE6E-4A15-F649-BACB-BFBA76AE0ED8}"/>
              </a:ext>
            </a:extLst>
          </p:cNvPr>
          <p:cNvCxnSpPr>
            <a:cxnSpLocks/>
            <a:stCxn id="25" idx="3"/>
            <a:endCxn id="43" idx="1"/>
          </p:cNvCxnSpPr>
          <p:nvPr/>
        </p:nvCxnSpPr>
        <p:spPr>
          <a:xfrm>
            <a:off x="4957674" y="5066609"/>
            <a:ext cx="1187708" cy="26595"/>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5DEC91A-EE89-DA43-BAC9-6F69844C8749}"/>
              </a:ext>
            </a:extLst>
          </p:cNvPr>
          <p:cNvCxnSpPr>
            <a:cxnSpLocks/>
            <a:stCxn id="26" idx="3"/>
            <a:endCxn id="44" idx="1"/>
          </p:cNvCxnSpPr>
          <p:nvPr/>
        </p:nvCxnSpPr>
        <p:spPr>
          <a:xfrm flipV="1">
            <a:off x="4957674" y="5453779"/>
            <a:ext cx="1187708" cy="32854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0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47"/>
                                        </p:tgtEl>
                                        <p:attrNameLst>
                                          <p:attrName>fillcolor</p:attrName>
                                        </p:attrNameLst>
                                      </p:cBhvr>
                                      <p:to>
                                        <a:srgbClr val="FFFC00"/>
                                      </p:to>
                                    </p:animClr>
                                    <p:set>
                                      <p:cBhvr>
                                        <p:cTn id="31" dur="500" fill="hold"/>
                                        <p:tgtEl>
                                          <p:spTgt spid="47"/>
                                        </p:tgtEl>
                                        <p:attrNameLst>
                                          <p:attrName>fill.type</p:attrName>
                                        </p:attrNameLst>
                                      </p:cBhvr>
                                      <p:to>
                                        <p:strVal val="solid"/>
                                      </p:to>
                                    </p:set>
                                    <p:set>
                                      <p:cBhvr>
                                        <p:cTn id="32" dur="500" fill="hold"/>
                                        <p:tgtEl>
                                          <p:spTgt spid="4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1"/>
                                        </p:tgtEl>
                                        <p:attrNameLst>
                                          <p:attrName>fillcolor</p:attrName>
                                        </p:attrNameLst>
                                      </p:cBhvr>
                                      <p:to>
                                        <a:srgbClr val="FFFC00"/>
                                      </p:to>
                                    </p:animClr>
                                    <p:set>
                                      <p:cBhvr>
                                        <p:cTn id="35" dur="500" fill="hold"/>
                                        <p:tgtEl>
                                          <p:spTgt spid="31"/>
                                        </p:tgtEl>
                                        <p:attrNameLst>
                                          <p:attrName>fill.type</p:attrName>
                                        </p:attrNameLst>
                                      </p:cBhvr>
                                      <p:to>
                                        <p:strVal val="solid"/>
                                      </p:to>
                                    </p:set>
                                    <p:set>
                                      <p:cBhvr>
                                        <p:cTn id="36" dur="500" fill="hold"/>
                                        <p:tgtEl>
                                          <p:spTgt spid="31"/>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37"/>
                                        </p:tgtEl>
                                        <p:attrNameLst>
                                          <p:attrName>fillcolor</p:attrName>
                                        </p:attrNameLst>
                                      </p:cBhvr>
                                      <p:to>
                                        <a:srgbClr val="FFFC00"/>
                                      </p:to>
                                    </p:animClr>
                                    <p:set>
                                      <p:cBhvr>
                                        <p:cTn id="39" dur="500" fill="hold"/>
                                        <p:tgtEl>
                                          <p:spTgt spid="37"/>
                                        </p:tgtEl>
                                        <p:attrNameLst>
                                          <p:attrName>fill.type</p:attrName>
                                        </p:attrNameLst>
                                      </p:cBhvr>
                                      <p:to>
                                        <p:strVal val="solid"/>
                                      </p:to>
                                    </p:set>
                                    <p:set>
                                      <p:cBhvr>
                                        <p:cTn id="40" dur="500" fill="hold"/>
                                        <p:tgtEl>
                                          <p:spTgt spid="37"/>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38"/>
                                        </p:tgtEl>
                                        <p:attrNameLst>
                                          <p:attrName>fillcolor</p:attrName>
                                        </p:attrNameLst>
                                      </p:cBhvr>
                                      <p:to>
                                        <a:srgbClr val="FFFC00"/>
                                      </p:to>
                                    </p:animClr>
                                    <p:set>
                                      <p:cBhvr>
                                        <p:cTn id="43" dur="500" fill="hold"/>
                                        <p:tgtEl>
                                          <p:spTgt spid="38"/>
                                        </p:tgtEl>
                                        <p:attrNameLst>
                                          <p:attrName>fill.type</p:attrName>
                                        </p:attrNameLst>
                                      </p:cBhvr>
                                      <p:to>
                                        <p:strVal val="solid"/>
                                      </p:to>
                                    </p:set>
                                    <p:set>
                                      <p:cBhvr>
                                        <p:cTn id="44" dur="500" fill="hold"/>
                                        <p:tgtEl>
                                          <p:spTgt spid="3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0"/>
                                        </p:tgtEl>
                                        <p:attrNameLst>
                                          <p:attrName>fillcolor</p:attrName>
                                        </p:attrNameLst>
                                      </p:cBhvr>
                                      <p:to>
                                        <a:srgbClr val="FFFC00"/>
                                      </p:to>
                                    </p:animClr>
                                    <p:set>
                                      <p:cBhvr>
                                        <p:cTn id="47" dur="500" fill="hold"/>
                                        <p:tgtEl>
                                          <p:spTgt spid="40"/>
                                        </p:tgtEl>
                                        <p:attrNameLst>
                                          <p:attrName>fill.type</p:attrName>
                                        </p:attrNameLst>
                                      </p:cBhvr>
                                      <p:to>
                                        <p:strVal val="solid"/>
                                      </p:to>
                                    </p:set>
                                    <p:set>
                                      <p:cBhvr>
                                        <p:cTn id="48" dur="500" fill="hold"/>
                                        <p:tgtEl>
                                          <p:spTgt spid="4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3"/>
                                        </p:tgtEl>
                                        <p:attrNameLst>
                                          <p:attrName>fillcolor</p:attrName>
                                        </p:attrNameLst>
                                      </p:cBhvr>
                                      <p:to>
                                        <a:srgbClr val="FFFC00"/>
                                      </p:to>
                                    </p:animClr>
                                    <p:set>
                                      <p:cBhvr>
                                        <p:cTn id="51" dur="500" fill="hold"/>
                                        <p:tgtEl>
                                          <p:spTgt spid="43"/>
                                        </p:tgtEl>
                                        <p:attrNameLst>
                                          <p:attrName>fill.type</p:attrName>
                                        </p:attrNameLst>
                                      </p:cBhvr>
                                      <p:to>
                                        <p:strVal val="solid"/>
                                      </p:to>
                                    </p:set>
                                    <p:set>
                                      <p:cBhvr>
                                        <p:cTn id="52" dur="500" fill="hold"/>
                                        <p:tgtEl>
                                          <p:spTgt spid="43"/>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44"/>
                                        </p:tgtEl>
                                        <p:attrNameLst>
                                          <p:attrName>fillcolor</p:attrName>
                                        </p:attrNameLst>
                                      </p:cBhvr>
                                      <p:to>
                                        <a:srgbClr val="FFFC00"/>
                                      </p:to>
                                    </p:animClr>
                                    <p:set>
                                      <p:cBhvr>
                                        <p:cTn id="55" dur="500" fill="hold"/>
                                        <p:tgtEl>
                                          <p:spTgt spid="44"/>
                                        </p:tgtEl>
                                        <p:attrNameLst>
                                          <p:attrName>fill.type</p:attrName>
                                        </p:attrNameLst>
                                      </p:cBhvr>
                                      <p:to>
                                        <p:strVal val="solid"/>
                                      </p:to>
                                    </p:set>
                                    <p:set>
                                      <p:cBhvr>
                                        <p:cTn id="56" dur="500" fill="hold"/>
                                        <p:tgtEl>
                                          <p:spTgt spid="44"/>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28"/>
                                        </p:tgtEl>
                                        <p:attrNameLst>
                                          <p:attrName>fillcolor</p:attrName>
                                        </p:attrNameLst>
                                      </p:cBhvr>
                                      <p:to>
                                        <a:srgbClr val="FFFC00"/>
                                      </p:to>
                                    </p:animClr>
                                    <p:set>
                                      <p:cBhvr>
                                        <p:cTn id="59" dur="500" fill="hold"/>
                                        <p:tgtEl>
                                          <p:spTgt spid="28"/>
                                        </p:tgtEl>
                                        <p:attrNameLst>
                                          <p:attrName>fill.type</p:attrName>
                                        </p:attrNameLst>
                                      </p:cBhvr>
                                      <p:to>
                                        <p:strVal val="solid"/>
                                      </p:to>
                                    </p:set>
                                    <p:set>
                                      <p:cBhvr>
                                        <p:cTn id="60"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274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2375137" y="1633050"/>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297609" y="1720967"/>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p:cNvCxnSpPr>
          <p:nvPr/>
        </p:nvCxnSpPr>
        <p:spPr>
          <a:xfrm>
            <a:off x="3602553" y="2016618"/>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p:cNvCxnSpPr>
          <p:nvPr/>
        </p:nvCxnSpPr>
        <p:spPr>
          <a:xfrm>
            <a:off x="4716313" y="2044133"/>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302998" y="164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302998" y="525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302998" y="886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302998" y="1246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302998" y="1607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302998" y="1967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302998" y="232843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302998" y="26890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302998" y="34101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302998" y="3770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302998" y="4131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302998" y="44918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302998" y="48524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302998" y="5213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302998" y="3049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1855594" y="2758229"/>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r>
              <a:rPr lang="en-US" altLang="zh-CN" sz="2800" dirty="0">
                <a:solidFill>
                  <a:schemeClr val="accent3">
                    <a:lumMod val="65000"/>
                  </a:schemeClr>
                </a:solidFill>
              </a:rPr>
              <a:t>word</a:t>
            </a:r>
            <a:endParaRPr lang="en-US" sz="2800" dirty="0">
              <a:solidFill>
                <a:schemeClr val="accent3">
                  <a:lumMod val="65000"/>
                </a:schemeClr>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6863725" y="2578569"/>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sp>
        <p:nvSpPr>
          <p:cNvPr id="30" name="TextBox 29">
            <a:extLst>
              <a:ext uri="{FF2B5EF4-FFF2-40B4-BE49-F238E27FC236}">
                <a16:creationId xmlns:a16="http://schemas.microsoft.com/office/drawing/2014/main" id="{820919E3-92A7-9B45-B2BC-CF1F4C020F64}"/>
              </a:ext>
            </a:extLst>
          </p:cNvPr>
          <p:cNvSpPr txBox="1"/>
          <p:nvPr/>
        </p:nvSpPr>
        <p:spPr>
          <a:xfrm>
            <a:off x="3417752" y="6128835"/>
            <a:ext cx="217841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endParaRPr lang="en-US" sz="2400" i="1" dirty="0">
              <a:cs typeface="AL BAYAN PLAIN" pitchFamily="2" charset="-78"/>
            </a:endParaRPr>
          </a:p>
        </p:txBody>
      </p:sp>
    </p:spTree>
    <p:extLst>
      <p:ext uri="{BB962C8B-B14F-4D97-AF65-F5344CB8AC3E}">
        <p14:creationId xmlns:p14="http://schemas.microsoft.com/office/powerpoint/2010/main" val="16907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84031-A58E-1C29-81CC-A747BA1F2DDC}"/>
              </a:ext>
            </a:extLst>
          </p:cNvPr>
          <p:cNvSpPr>
            <a:spLocks noGrp="1"/>
          </p:cNvSpPr>
          <p:nvPr>
            <p:ph type="title"/>
          </p:nvPr>
        </p:nvSpPr>
        <p:spPr/>
        <p:txBody>
          <a:bodyPr/>
          <a:lstStyle/>
          <a:p>
            <a:r>
              <a:rPr lang="en-US" dirty="0"/>
              <a:t>STD::</a:t>
            </a:r>
            <a:r>
              <a:rPr lang="en-US" dirty="0" err="1"/>
              <a:t>unordered_map</a:t>
            </a:r>
            <a:endParaRPr lang="en-US" dirty="0"/>
          </a:p>
        </p:txBody>
      </p:sp>
      <p:pic>
        <p:nvPicPr>
          <p:cNvPr id="4" name="Picture 3">
            <a:extLst>
              <a:ext uri="{FF2B5EF4-FFF2-40B4-BE49-F238E27FC236}">
                <a16:creationId xmlns:a16="http://schemas.microsoft.com/office/drawing/2014/main" id="{A8F89C46-48DA-6B62-677E-847BACA906E9}"/>
              </a:ext>
            </a:extLst>
          </p:cNvPr>
          <p:cNvPicPr>
            <a:picLocks noChangeAspect="1"/>
          </p:cNvPicPr>
          <p:nvPr/>
        </p:nvPicPr>
        <p:blipFill>
          <a:blip r:embed="rId2"/>
          <a:stretch>
            <a:fillRect/>
          </a:stretch>
        </p:blipFill>
        <p:spPr>
          <a:xfrm>
            <a:off x="2416466" y="1728477"/>
            <a:ext cx="5835067" cy="287041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F87D2FF-7D3F-6029-B633-6CB578B48B11}"/>
              </a:ext>
            </a:extLst>
          </p:cNvPr>
          <p:cNvSpPr txBox="1"/>
          <p:nvPr/>
        </p:nvSpPr>
        <p:spPr>
          <a:xfrm>
            <a:off x="555812" y="4963863"/>
            <a:ext cx="4572000" cy="1200329"/>
          </a:xfrm>
          <a:prstGeom prst="rect">
            <a:avLst/>
          </a:prstGeom>
          <a:noFill/>
        </p:spPr>
        <p:txBody>
          <a:bodyPr wrap="square">
            <a:spAutoFit/>
          </a:bodyPr>
          <a:lstStyle/>
          <a:p>
            <a:r>
              <a:rPr lang="en-US" b="0" i="0" dirty="0">
                <a:solidFill>
                  <a:srgbClr val="000000"/>
                </a:solidFill>
                <a:effectLst/>
                <a:latin typeface="DejaVuSans"/>
              </a:rPr>
              <a:t>“Internally, the elements are </a:t>
            </a:r>
            <a:r>
              <a:rPr lang="en-US" b="0" i="0" dirty="0">
                <a:solidFill>
                  <a:srgbClr val="FF0000"/>
                </a:solidFill>
                <a:effectLst/>
                <a:latin typeface="DejaVuSans"/>
              </a:rPr>
              <a:t>not sorted</a:t>
            </a:r>
            <a:r>
              <a:rPr lang="en-US" b="0" i="0" dirty="0">
                <a:solidFill>
                  <a:srgbClr val="000000"/>
                </a:solidFill>
                <a:effectLst/>
                <a:latin typeface="DejaVuSans"/>
              </a:rPr>
              <a:t> in any particular order, but organized into </a:t>
            </a:r>
            <a:r>
              <a:rPr lang="en-US" b="0" i="0" dirty="0">
                <a:solidFill>
                  <a:srgbClr val="FF0000"/>
                </a:solidFill>
                <a:effectLst/>
                <a:latin typeface="DejaVuSans"/>
              </a:rPr>
              <a:t>buckets</a:t>
            </a:r>
            <a:r>
              <a:rPr lang="en-US" b="0" i="0" dirty="0">
                <a:solidFill>
                  <a:srgbClr val="000000"/>
                </a:solidFill>
                <a:effectLst/>
                <a:latin typeface="DejaVuSans"/>
              </a:rPr>
              <a:t>. Which bucket an element is placed into depends entirely on the </a:t>
            </a:r>
            <a:r>
              <a:rPr lang="en-US" b="0" i="0" dirty="0">
                <a:solidFill>
                  <a:srgbClr val="FF0000"/>
                </a:solidFill>
                <a:effectLst/>
                <a:latin typeface="DejaVuSans"/>
              </a:rPr>
              <a:t>hash of its key</a:t>
            </a:r>
            <a:r>
              <a:rPr lang="en-US" b="0" i="0" dirty="0">
                <a:solidFill>
                  <a:srgbClr val="000000"/>
                </a:solidFill>
                <a:effectLst/>
                <a:latin typeface="DejaVuSans"/>
              </a:rPr>
              <a:t>. ”</a:t>
            </a:r>
            <a:endParaRPr lang="en-US" dirty="0"/>
          </a:p>
        </p:txBody>
      </p:sp>
    </p:spTree>
    <p:extLst>
      <p:ext uri="{BB962C8B-B14F-4D97-AF65-F5344CB8AC3E}">
        <p14:creationId xmlns:p14="http://schemas.microsoft.com/office/powerpoint/2010/main" val="1438503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261087" y="5931277"/>
            <a:ext cx="6713453" cy="369332"/>
          </a:xfrm>
          <a:prstGeom prst="rect">
            <a:avLst/>
          </a:prstGeom>
        </p:spPr>
        <p:txBody>
          <a:bodyPr wrap="square">
            <a:spAutoFit/>
          </a:bodyPr>
          <a:lstStyle/>
          <a:p>
            <a:r>
              <a:rPr lang="en-US"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2876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6E90-1F59-0F46-9432-C24AB90C8151}"/>
              </a:ext>
            </a:extLst>
          </p:cNvPr>
          <p:cNvSpPr>
            <a:spLocks noGrp="1"/>
          </p:cNvSpPr>
          <p:nvPr>
            <p:ph type="body" sz="quarter" idx="11"/>
          </p:nvPr>
        </p:nvSpPr>
        <p:spPr>
          <a:xfrm>
            <a:off x="749842" y="2182246"/>
            <a:ext cx="7892133" cy="4012365"/>
          </a:xfrm>
        </p:spPr>
        <p:txBody>
          <a:bodyPr/>
          <a:lstStyle/>
          <a:p>
            <a:pPr>
              <a:buFont typeface="Wingdings" pitchFamily="2" charset="2"/>
              <a:buChar char="q"/>
            </a:pPr>
            <a:r>
              <a:rPr lang="en-US" b="0" dirty="0"/>
              <a:t>Homework 3 Review (Wed)</a:t>
            </a:r>
          </a:p>
          <a:p>
            <a:pPr marL="0" indent="0">
              <a:buNone/>
            </a:pPr>
            <a:endParaRPr lang="en-US" b="0" dirty="0"/>
          </a:p>
          <a:p>
            <a:pPr>
              <a:buFont typeface="Wingdings" pitchFamily="2" charset="2"/>
              <a:buChar char="q"/>
            </a:pPr>
            <a:r>
              <a:rPr lang="en-US" b="0" dirty="0"/>
              <a:t>Midterm review (Wed)</a:t>
            </a:r>
          </a:p>
          <a:p>
            <a:pPr>
              <a:buFont typeface="Wingdings" pitchFamily="2" charset="2"/>
              <a:buChar char="q"/>
            </a:pPr>
            <a:endParaRPr lang="en-US" b="0" dirty="0"/>
          </a:p>
          <a:p>
            <a:pPr>
              <a:buFont typeface="Wingdings" pitchFamily="2" charset="2"/>
              <a:buChar char="q"/>
            </a:pPr>
            <a:r>
              <a:rPr lang="en-US" b="0" dirty="0">
                <a:solidFill>
                  <a:srgbClr val="FF0000"/>
                </a:solidFill>
              </a:rPr>
              <a:t>Midterm </a:t>
            </a:r>
            <a:r>
              <a:rPr lang="en-US" sz="1800" b="0" dirty="0">
                <a:solidFill>
                  <a:srgbClr val="FF0000"/>
                </a:solidFill>
              </a:rPr>
              <a:t>(Friday, 5:45pm, 1.5-2 </a:t>
            </a:r>
            <a:r>
              <a:rPr lang="en-US" sz="1800" b="0" dirty="0" err="1">
                <a:solidFill>
                  <a:srgbClr val="FF0000"/>
                </a:solidFill>
              </a:rPr>
              <a:t>hrs</a:t>
            </a:r>
            <a:r>
              <a:rPr lang="en-US" sz="1800" b="0" dirty="0">
                <a:solidFill>
                  <a:srgbClr val="FF0000"/>
                </a:solidFill>
              </a:rPr>
              <a:t>, canvas submission)</a:t>
            </a:r>
            <a:endParaRPr lang="en-US" sz="1400" b="0" dirty="0">
              <a:solidFill>
                <a:srgbClr val="FF0000"/>
              </a:solidFill>
            </a:endParaRPr>
          </a:p>
          <a:p>
            <a:pPr>
              <a:buFont typeface="Wingdings" pitchFamily="2" charset="2"/>
              <a:buChar char="q"/>
            </a:pPr>
            <a:endParaRPr lang="en-US" sz="1800" b="0" dirty="0"/>
          </a:p>
          <a:p>
            <a:pPr lvl="1">
              <a:buFont typeface="Wingdings" pitchFamily="2" charset="2"/>
              <a:buChar char="q"/>
            </a:pPr>
            <a:r>
              <a:rPr lang="en-US" sz="1800" b="0" dirty="0"/>
              <a:t>No lecture after midterm on Friday</a:t>
            </a:r>
          </a:p>
          <a:p>
            <a:pPr lvl="1">
              <a:buFont typeface="Wingdings" pitchFamily="2" charset="2"/>
              <a:buChar char="q"/>
            </a:pPr>
            <a:endParaRPr lang="en-US" sz="1800" b="0" dirty="0"/>
          </a:p>
          <a:p>
            <a:pPr>
              <a:buFont typeface="Wingdings" pitchFamily="2" charset="2"/>
              <a:buChar char="q"/>
            </a:pPr>
            <a:r>
              <a:rPr lang="en-US" sz="2000" b="0" dirty="0"/>
              <a:t>ADT hashtable (Wed)</a:t>
            </a:r>
          </a:p>
        </p:txBody>
      </p:sp>
      <p:sp>
        <p:nvSpPr>
          <p:cNvPr id="3" name="Title 2">
            <a:extLst>
              <a:ext uri="{FF2B5EF4-FFF2-40B4-BE49-F238E27FC236}">
                <a16:creationId xmlns:a16="http://schemas.microsoft.com/office/drawing/2014/main" id="{35C0EBFD-97B5-7A4B-920F-AFC8A269CDB0}"/>
              </a:ext>
            </a:extLst>
          </p:cNvPr>
          <p:cNvSpPr>
            <a:spLocks noGrp="1"/>
          </p:cNvSpPr>
          <p:nvPr>
            <p:ph type="title"/>
          </p:nvPr>
        </p:nvSpPr>
        <p:spPr/>
        <p:txBody>
          <a:bodyPr/>
          <a:lstStyle/>
          <a:p>
            <a:pPr marL="457200" indent="-457200">
              <a:buFont typeface="Wingdings" pitchFamily="2" charset="2"/>
              <a:buChar char="q"/>
            </a:pPr>
            <a:r>
              <a:rPr lang="en-US" baseline="30000" dirty="0"/>
              <a:t>6th</a:t>
            </a:r>
            <a:r>
              <a:rPr lang="en-US" dirty="0"/>
              <a:t> Week Schedule</a:t>
            </a:r>
          </a:p>
        </p:txBody>
      </p:sp>
      <p:pic>
        <p:nvPicPr>
          <p:cNvPr id="4" name="Picture 3">
            <a:extLst>
              <a:ext uri="{FF2B5EF4-FFF2-40B4-BE49-F238E27FC236}">
                <a16:creationId xmlns:a16="http://schemas.microsoft.com/office/drawing/2014/main" id="{3DCB2D88-0D83-9163-91DF-1C209151D452}"/>
              </a:ext>
            </a:extLst>
          </p:cNvPr>
          <p:cNvPicPr>
            <a:picLocks noChangeAspect="1"/>
          </p:cNvPicPr>
          <p:nvPr/>
        </p:nvPicPr>
        <p:blipFill>
          <a:blip r:embed="rId3"/>
          <a:stretch>
            <a:fillRect/>
          </a:stretch>
        </p:blipFill>
        <p:spPr>
          <a:xfrm>
            <a:off x="6635375" y="371511"/>
            <a:ext cx="2006600" cy="1981200"/>
          </a:xfrm>
          <a:prstGeom prst="rect">
            <a:avLst/>
          </a:prstGeom>
        </p:spPr>
      </p:pic>
    </p:spTree>
    <p:extLst>
      <p:ext uri="{BB962C8B-B14F-4D97-AF65-F5344CB8AC3E}">
        <p14:creationId xmlns:p14="http://schemas.microsoft.com/office/powerpoint/2010/main" val="1640838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00D74-D7D1-CDEC-D83E-01FDCC7C7388}"/>
              </a:ext>
            </a:extLst>
          </p:cNvPr>
          <p:cNvSpPr>
            <a:spLocks noGrp="1"/>
          </p:cNvSpPr>
          <p:nvPr>
            <p:ph type="title"/>
          </p:nvPr>
        </p:nvSpPr>
        <p:spPr/>
        <p:txBody>
          <a:bodyPr/>
          <a:lstStyle/>
          <a:p>
            <a:r>
              <a:rPr lang="en-US" dirty="0"/>
              <a:t>Word Frequency</a:t>
            </a:r>
          </a:p>
        </p:txBody>
      </p:sp>
      <p:pic>
        <p:nvPicPr>
          <p:cNvPr id="4" name="Picture 3">
            <a:extLst>
              <a:ext uri="{FF2B5EF4-FFF2-40B4-BE49-F238E27FC236}">
                <a16:creationId xmlns:a16="http://schemas.microsoft.com/office/drawing/2014/main" id="{4C176AFC-5CE1-C970-5FF2-FAB6EBAC5EBC}"/>
              </a:ext>
            </a:extLst>
          </p:cNvPr>
          <p:cNvPicPr>
            <a:picLocks noChangeAspect="1"/>
          </p:cNvPicPr>
          <p:nvPr/>
        </p:nvPicPr>
        <p:blipFill>
          <a:blip r:embed="rId2"/>
          <a:stretch>
            <a:fillRect/>
          </a:stretch>
        </p:blipFill>
        <p:spPr>
          <a:xfrm>
            <a:off x="2321857" y="1660926"/>
            <a:ext cx="6239435" cy="4670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51F46E-19BB-53B6-F9BB-DE0555DEA516}"/>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0E22806C-3364-A71D-1037-F8AEC0286D68}"/>
              </a:ext>
            </a:extLst>
          </p:cNvPr>
          <p:cNvSpPr>
            <a:spLocks noGrp="1"/>
          </p:cNvSpPr>
          <p:nvPr>
            <p:ph type="title"/>
          </p:nvPr>
        </p:nvSpPr>
        <p:spPr/>
        <p:txBody>
          <a:bodyPr/>
          <a:lstStyle/>
          <a:p>
            <a:r>
              <a:rPr lang="en-US" dirty="0"/>
              <a:t>HashTable Implementation</a:t>
            </a:r>
          </a:p>
        </p:txBody>
      </p:sp>
    </p:spTree>
    <p:extLst>
      <p:ext uri="{BB962C8B-B14F-4D97-AF65-F5344CB8AC3E}">
        <p14:creationId xmlns:p14="http://schemas.microsoft.com/office/powerpoint/2010/main" val="2531662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637953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1270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756712" y="2859702"/>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863708" y="2859702"/>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a:stCxn id="5" idx="3"/>
          </p:cNvCxnSpPr>
          <p:nvPr/>
        </p:nvCxnSpPr>
        <p:spPr>
          <a:xfrm>
            <a:off x="1984128" y="3243270"/>
            <a:ext cx="81520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a:stCxn id="6" idx="3"/>
            <a:endCxn id="19" idx="1"/>
          </p:cNvCxnSpPr>
          <p:nvPr/>
        </p:nvCxnSpPr>
        <p:spPr>
          <a:xfrm flipV="1">
            <a:off x="5282412" y="2961834"/>
            <a:ext cx="1454219" cy="22103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736631" y="617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736631" y="9780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736631" y="13386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736631" y="1699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736631" y="2059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736631" y="2420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736631" y="2780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736631" y="3141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736631" y="38626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736631" y="42232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736631" y="45837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736631" y="49443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736631" y="53049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736631" y="566552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736631" y="350206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417170" y="3682980"/>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a:t>
            </a:r>
            <a:r>
              <a:rPr lang="en-US" sz="2800" dirty="0">
                <a:solidFill>
                  <a:srgbClr val="000000"/>
                </a:solidFill>
              </a:rPr>
              <a:t>ey</a:t>
            </a:r>
            <a:r>
              <a:rPr lang="zh-CN" altLang="en-US" sz="2800" dirty="0">
                <a:solidFill>
                  <a:srgbClr val="000000"/>
                </a:solidFill>
              </a:rPr>
              <a:t> </a:t>
            </a:r>
            <a:r>
              <a:rPr lang="en-US" altLang="zh-CN" sz="2800" dirty="0">
                <a:solidFill>
                  <a:srgbClr val="000000"/>
                </a:solidFill>
              </a:rPr>
              <a:t>K</a:t>
            </a:r>
            <a:endParaRPr lang="en-US" sz="2800" dirty="0">
              <a:solidFill>
                <a:srgbClr val="000000"/>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7155335" y="2660563"/>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(K,V)</a:t>
            </a:r>
            <a:endParaRPr lang="en-US" sz="2800" dirty="0">
              <a:solidFill>
                <a:srgbClr val="000000"/>
              </a:solidFill>
            </a:endParaRPr>
          </a:p>
        </p:txBody>
      </p:sp>
      <p:sp>
        <p:nvSpPr>
          <p:cNvPr id="30" name="TextBox 29">
            <a:extLst>
              <a:ext uri="{FF2B5EF4-FFF2-40B4-BE49-F238E27FC236}">
                <a16:creationId xmlns:a16="http://schemas.microsoft.com/office/drawing/2014/main" id="{820919E3-92A7-9B45-B2BC-CF1F4C020F64}"/>
              </a:ext>
            </a:extLst>
          </p:cNvPr>
          <p:cNvSpPr txBox="1"/>
          <p:nvPr/>
        </p:nvSpPr>
        <p:spPr>
          <a:xfrm>
            <a:off x="417170" y="798384"/>
            <a:ext cx="274427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r>
              <a:rPr lang="zh-CN" altLang="en-US" sz="2400" i="1" dirty="0">
                <a:cs typeface="AL BAYAN PLAIN" pitchFamily="2" charset="-78"/>
              </a:rPr>
              <a:t> </a:t>
            </a:r>
            <a:r>
              <a:rPr lang="en-US" altLang="zh-CN" sz="2400" i="1" dirty="0">
                <a:cs typeface="AL BAYAN PLAIN" pitchFamily="2" charset="-78"/>
              </a:rPr>
              <a:t>(K,</a:t>
            </a:r>
            <a:r>
              <a:rPr lang="zh-CN" altLang="en-US" sz="2400" i="1" dirty="0">
                <a:cs typeface="AL BAYAN PLAIN" pitchFamily="2" charset="-78"/>
              </a:rPr>
              <a:t> </a:t>
            </a:r>
            <a:r>
              <a:rPr lang="en-US" altLang="zh-CN" sz="2400" i="1" dirty="0">
                <a:cs typeface="AL BAYAN PLAIN" pitchFamily="2" charset="-78"/>
              </a:rPr>
              <a:t>V)</a:t>
            </a:r>
            <a:endParaRPr lang="en-US" sz="2400" i="1" dirty="0">
              <a:cs typeface="AL BAYAN PLAIN" pitchFamily="2" charset="-78"/>
            </a:endParaRPr>
          </a:p>
        </p:txBody>
      </p:sp>
      <p:sp>
        <p:nvSpPr>
          <p:cNvPr id="4" name="Rounded Rectangle 3">
            <a:extLst>
              <a:ext uri="{FF2B5EF4-FFF2-40B4-BE49-F238E27FC236}">
                <a16:creationId xmlns:a16="http://schemas.microsoft.com/office/drawing/2014/main" id="{46D243D2-82C8-9640-B79F-CE98A86D1B63}"/>
              </a:ext>
            </a:extLst>
          </p:cNvPr>
          <p:cNvSpPr/>
          <p:nvPr/>
        </p:nvSpPr>
        <p:spPr>
          <a:xfrm>
            <a:off x="2803951" y="2859702"/>
            <a:ext cx="1424429" cy="767135"/>
          </a:xfrm>
          <a:prstGeom prst="roundRect">
            <a:avLst/>
          </a:prstGeom>
          <a:noFill/>
          <a:ln>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altLang="zh-CN" dirty="0">
                <a:solidFill>
                  <a:srgbClr val="000000"/>
                </a:solidFill>
              </a:rPr>
              <a:t>function</a:t>
            </a:r>
            <a:endParaRPr lang="en-US" dirty="0">
              <a:solidFill>
                <a:srgbClr val="000000"/>
              </a:solidFill>
            </a:endParaRPr>
          </a:p>
        </p:txBody>
      </p:sp>
      <p:cxnSp>
        <p:nvCxnSpPr>
          <p:cNvPr id="31" name="Straight Arrow Connector 30">
            <a:extLst>
              <a:ext uri="{FF2B5EF4-FFF2-40B4-BE49-F238E27FC236}">
                <a16:creationId xmlns:a16="http://schemas.microsoft.com/office/drawing/2014/main" id="{479509C0-3F89-BA4E-A03D-35EFD9D00717}"/>
              </a:ext>
            </a:extLst>
          </p:cNvPr>
          <p:cNvCxnSpPr>
            <a:cxnSpLocks/>
            <a:stCxn id="4" idx="3"/>
          </p:cNvCxnSpPr>
          <p:nvPr/>
        </p:nvCxnSpPr>
        <p:spPr>
          <a:xfrm>
            <a:off x="4228380" y="3243270"/>
            <a:ext cx="615799"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D19A60-313F-D345-9425-8AF365160D1A}"/>
              </a:ext>
            </a:extLst>
          </p:cNvPr>
          <p:cNvSpPr/>
          <p:nvPr/>
        </p:nvSpPr>
        <p:spPr>
          <a:xfrm>
            <a:off x="4015623" y="3341725"/>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dirty="0">
                <a:solidFill>
                  <a:srgbClr val="000000"/>
                </a:solidFill>
              </a:rPr>
              <a:t>key</a:t>
            </a:r>
          </a:p>
        </p:txBody>
      </p:sp>
    </p:spTree>
    <p:extLst>
      <p:ext uri="{BB962C8B-B14F-4D97-AF65-F5344CB8AC3E}">
        <p14:creationId xmlns:p14="http://schemas.microsoft.com/office/powerpoint/2010/main" val="33586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4" grpId="0" animBg="1"/>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4" name="Picture 3">
            <a:extLst>
              <a:ext uri="{FF2B5EF4-FFF2-40B4-BE49-F238E27FC236}">
                <a16:creationId xmlns:a16="http://schemas.microsoft.com/office/drawing/2014/main" id="{EC8E0851-91FD-BF29-C4DE-872DFAD7C9D9}"/>
              </a:ext>
            </a:extLst>
          </p:cNvPr>
          <p:cNvPicPr>
            <a:picLocks noChangeAspect="1"/>
          </p:cNvPicPr>
          <p:nvPr/>
        </p:nvPicPr>
        <p:blipFill>
          <a:blip r:embed="rId2"/>
          <a:stretch>
            <a:fillRect/>
          </a:stretch>
        </p:blipFill>
        <p:spPr>
          <a:xfrm>
            <a:off x="3505200" y="1240589"/>
            <a:ext cx="4384371" cy="4931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857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altLang="zh-CN" dirty="0"/>
              <a:t>Hashing</a:t>
            </a:r>
            <a:endParaRPr lang="en-US" dirty="0"/>
          </a:p>
        </p:txBody>
      </p:sp>
      <p:sp>
        <p:nvSpPr>
          <p:cNvPr id="39" name="Rectangle 38">
            <a:extLst>
              <a:ext uri="{FF2B5EF4-FFF2-40B4-BE49-F238E27FC236}">
                <a16:creationId xmlns:a16="http://schemas.microsoft.com/office/drawing/2014/main" id="{A4945FEE-1DA5-E34D-BD99-CD1BED4CBFFC}"/>
              </a:ext>
            </a:extLst>
          </p:cNvPr>
          <p:cNvSpPr/>
          <p:nvPr/>
        </p:nvSpPr>
        <p:spPr>
          <a:xfrm>
            <a:off x="2596783" y="2770236"/>
            <a:ext cx="938911" cy="523220"/>
          </a:xfrm>
          <a:prstGeom prst="rect">
            <a:avLst/>
          </a:prstGeom>
        </p:spPr>
        <p:txBody>
          <a:bodyPr wrap="none">
            <a:spAutoFit/>
          </a:bodyPr>
          <a:lstStyle/>
          <a:p>
            <a:r>
              <a:rPr lang="en-US" sz="2800" dirty="0"/>
              <a:t>Key x</a:t>
            </a:r>
          </a:p>
        </p:txBody>
      </p:sp>
      <p:cxnSp>
        <p:nvCxnSpPr>
          <p:cNvPr id="44" name="Straight Arrow Connector 43">
            <a:extLst>
              <a:ext uri="{FF2B5EF4-FFF2-40B4-BE49-F238E27FC236}">
                <a16:creationId xmlns:a16="http://schemas.microsoft.com/office/drawing/2014/main" id="{2D9D47FF-B31E-584C-B3B2-0ED062A00315}"/>
              </a:ext>
            </a:extLst>
          </p:cNvPr>
          <p:cNvCxnSpPr>
            <a:cxnSpLocks/>
            <a:stCxn id="39" idx="3"/>
            <a:endCxn id="54" idx="1"/>
          </p:cNvCxnSpPr>
          <p:nvPr/>
        </p:nvCxnSpPr>
        <p:spPr>
          <a:xfrm>
            <a:off x="3535694" y="3031846"/>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6EEC1E-1269-DF45-BF97-45AE22A6BEF0}"/>
              </a:ext>
            </a:extLst>
          </p:cNvPr>
          <p:cNvSpPr txBox="1"/>
          <p:nvPr/>
        </p:nvSpPr>
        <p:spPr>
          <a:xfrm>
            <a:off x="5551107" y="2770236"/>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45" name="Rectangle 44">
            <a:extLst>
              <a:ext uri="{FF2B5EF4-FFF2-40B4-BE49-F238E27FC236}">
                <a16:creationId xmlns:a16="http://schemas.microsoft.com/office/drawing/2014/main" id="{112ABA3D-D37B-F740-93EB-389817120922}"/>
              </a:ext>
            </a:extLst>
          </p:cNvPr>
          <p:cNvSpPr/>
          <p:nvPr/>
        </p:nvSpPr>
        <p:spPr>
          <a:xfrm>
            <a:off x="2537086" y="3699721"/>
            <a:ext cx="1045479" cy="523220"/>
          </a:xfrm>
          <a:prstGeom prst="rect">
            <a:avLst/>
          </a:prstGeom>
        </p:spPr>
        <p:txBody>
          <a:bodyPr wrap="none">
            <a:spAutoFit/>
          </a:bodyPr>
          <a:lstStyle/>
          <a:p>
            <a:r>
              <a:rPr lang="en-US" sz="2800" b="1" dirty="0">
                <a:solidFill>
                  <a:srgbClr val="00B050"/>
                </a:solidFill>
              </a:rPr>
              <a:t>“Key”</a:t>
            </a:r>
          </a:p>
        </p:txBody>
      </p:sp>
      <p:sp>
        <p:nvSpPr>
          <p:cNvPr id="49" name="Rectangle 48">
            <a:extLst>
              <a:ext uri="{FF2B5EF4-FFF2-40B4-BE49-F238E27FC236}">
                <a16:creationId xmlns:a16="http://schemas.microsoft.com/office/drawing/2014/main" id="{E5161C8B-6839-2345-B33E-A8534859EEC1}"/>
              </a:ext>
            </a:extLst>
          </p:cNvPr>
          <p:cNvSpPr/>
          <p:nvPr/>
        </p:nvSpPr>
        <p:spPr>
          <a:xfrm>
            <a:off x="5071074" y="3699721"/>
            <a:ext cx="1866217" cy="523220"/>
          </a:xfrm>
          <a:prstGeom prst="rect">
            <a:avLst/>
          </a:prstGeom>
        </p:spPr>
        <p:txBody>
          <a:bodyPr wrap="none">
            <a:spAutoFit/>
          </a:bodyPr>
          <a:lstStyle/>
          <a:p>
            <a:r>
              <a:rPr lang="en-US" sz="2800" b="1" dirty="0">
                <a:solidFill>
                  <a:srgbClr val="00B0F0"/>
                </a:solidFill>
              </a:rPr>
              <a:t>“Hash Key”</a:t>
            </a:r>
          </a:p>
        </p:txBody>
      </p:sp>
      <p:sp>
        <p:nvSpPr>
          <p:cNvPr id="46" name="Rectangle 45">
            <a:extLst>
              <a:ext uri="{FF2B5EF4-FFF2-40B4-BE49-F238E27FC236}">
                <a16:creationId xmlns:a16="http://schemas.microsoft.com/office/drawing/2014/main" id="{3BBE6BFD-3251-2D45-A88B-59FD3948896C}"/>
              </a:ext>
            </a:extLst>
          </p:cNvPr>
          <p:cNvSpPr/>
          <p:nvPr/>
        </p:nvSpPr>
        <p:spPr>
          <a:xfrm>
            <a:off x="2537086" y="4567650"/>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47" name="Rectangle 46">
            <a:extLst>
              <a:ext uri="{FF2B5EF4-FFF2-40B4-BE49-F238E27FC236}">
                <a16:creationId xmlns:a16="http://schemas.microsoft.com/office/drawing/2014/main" id="{34AFF621-D332-2E49-BB39-D5CD717A0F72}"/>
              </a:ext>
            </a:extLst>
          </p:cNvPr>
          <p:cNvSpPr/>
          <p:nvPr/>
        </p:nvSpPr>
        <p:spPr>
          <a:xfrm>
            <a:off x="5380614" y="4567650"/>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spTree>
    <p:extLst>
      <p:ext uri="{BB962C8B-B14F-4D97-AF65-F5344CB8AC3E}">
        <p14:creationId xmlns:p14="http://schemas.microsoft.com/office/powerpoint/2010/main" val="13428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46" grpId="0"/>
      <p:bldP spid="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6FB76-6ADE-C649-9923-B2DC27F0362D}"/>
              </a:ext>
            </a:extLst>
          </p:cNvPr>
          <p:cNvSpPr>
            <a:spLocks noGrp="1"/>
          </p:cNvSpPr>
          <p:nvPr>
            <p:ph type="title"/>
          </p:nvPr>
        </p:nvSpPr>
        <p:spPr/>
        <p:txBody>
          <a:bodyPr/>
          <a:lstStyle/>
          <a:p>
            <a:r>
              <a:rPr lang="en-US" altLang="zh-CN" dirty="0"/>
              <a:t>Hashing</a:t>
            </a:r>
            <a:endParaRPr lang="en-US" dirty="0"/>
          </a:p>
        </p:txBody>
      </p:sp>
      <p:sp>
        <p:nvSpPr>
          <p:cNvPr id="4" name="Rectangle 3">
            <a:extLst>
              <a:ext uri="{FF2B5EF4-FFF2-40B4-BE49-F238E27FC236}">
                <a16:creationId xmlns:a16="http://schemas.microsoft.com/office/drawing/2014/main" id="{36FF88B2-19F9-0F46-B739-E8FE131DFAF1}"/>
              </a:ext>
            </a:extLst>
          </p:cNvPr>
          <p:cNvSpPr/>
          <p:nvPr/>
        </p:nvSpPr>
        <p:spPr>
          <a:xfrm>
            <a:off x="4359595" y="758010"/>
            <a:ext cx="938911" cy="523220"/>
          </a:xfrm>
          <a:prstGeom prst="rect">
            <a:avLst/>
          </a:prstGeom>
        </p:spPr>
        <p:txBody>
          <a:bodyPr wrap="none">
            <a:spAutoFit/>
          </a:bodyPr>
          <a:lstStyle/>
          <a:p>
            <a:r>
              <a:rPr lang="en-US" sz="2800" dirty="0"/>
              <a:t>Key x</a:t>
            </a:r>
          </a:p>
        </p:txBody>
      </p:sp>
      <p:cxnSp>
        <p:nvCxnSpPr>
          <p:cNvPr id="5" name="Straight Arrow Connector 4">
            <a:extLst>
              <a:ext uri="{FF2B5EF4-FFF2-40B4-BE49-F238E27FC236}">
                <a16:creationId xmlns:a16="http://schemas.microsoft.com/office/drawing/2014/main" id="{064BD311-0000-EF43-9637-DA1B9F32949C}"/>
              </a:ext>
            </a:extLst>
          </p:cNvPr>
          <p:cNvCxnSpPr>
            <a:cxnSpLocks/>
            <a:stCxn id="4" idx="3"/>
            <a:endCxn id="6" idx="1"/>
          </p:cNvCxnSpPr>
          <p:nvPr/>
        </p:nvCxnSpPr>
        <p:spPr>
          <a:xfrm>
            <a:off x="5298506" y="1019620"/>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E889DF-C05D-5C43-9EF9-B3C1852D43BE}"/>
              </a:ext>
            </a:extLst>
          </p:cNvPr>
          <p:cNvSpPr txBox="1"/>
          <p:nvPr/>
        </p:nvSpPr>
        <p:spPr>
          <a:xfrm>
            <a:off x="7313919" y="758010"/>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9" name="Rectangle 8">
            <a:extLst>
              <a:ext uri="{FF2B5EF4-FFF2-40B4-BE49-F238E27FC236}">
                <a16:creationId xmlns:a16="http://schemas.microsoft.com/office/drawing/2014/main" id="{C4488C3B-AD39-7B47-BED7-C8BC24714705}"/>
              </a:ext>
            </a:extLst>
          </p:cNvPr>
          <p:cNvSpPr/>
          <p:nvPr/>
        </p:nvSpPr>
        <p:spPr>
          <a:xfrm>
            <a:off x="4351755" y="1488398"/>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10" name="Rectangle 9">
            <a:extLst>
              <a:ext uri="{FF2B5EF4-FFF2-40B4-BE49-F238E27FC236}">
                <a16:creationId xmlns:a16="http://schemas.microsoft.com/office/drawing/2014/main" id="{A4424E50-01A2-CB4F-8519-EA5AE8C65C1B}"/>
              </a:ext>
            </a:extLst>
          </p:cNvPr>
          <p:cNvSpPr/>
          <p:nvPr/>
        </p:nvSpPr>
        <p:spPr>
          <a:xfrm>
            <a:off x="7225108" y="1488398"/>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pic>
        <p:nvPicPr>
          <p:cNvPr id="2" name="Picture 1">
            <a:extLst>
              <a:ext uri="{FF2B5EF4-FFF2-40B4-BE49-F238E27FC236}">
                <a16:creationId xmlns:a16="http://schemas.microsoft.com/office/drawing/2014/main" id="{E36CFEBE-58FA-44F4-239D-B0CE775C3A5C}"/>
              </a:ext>
            </a:extLst>
          </p:cNvPr>
          <p:cNvPicPr>
            <a:picLocks noChangeAspect="1"/>
          </p:cNvPicPr>
          <p:nvPr/>
        </p:nvPicPr>
        <p:blipFill>
          <a:blip r:embed="rId2"/>
          <a:stretch>
            <a:fillRect/>
          </a:stretch>
        </p:blipFill>
        <p:spPr>
          <a:xfrm>
            <a:off x="1421016" y="3140730"/>
            <a:ext cx="5381702" cy="1511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9362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Collision</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2718228" y="2175633"/>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1474490" y="3758404"/>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1474490" y="2577302"/>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2792800" y="2175633"/>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9AA91FF6-3ABE-464B-86F9-F2FB2E8A8369}"/>
              </a:ext>
            </a:extLst>
          </p:cNvPr>
          <p:cNvGrpSpPr/>
          <p:nvPr/>
        </p:nvGrpSpPr>
        <p:grpSpPr>
          <a:xfrm>
            <a:off x="5106805" y="867510"/>
            <a:ext cx="488538" cy="5409876"/>
            <a:chOff x="6242840" y="761671"/>
            <a:chExt cx="488538" cy="5409876"/>
          </a:xfrm>
        </p:grpSpPr>
        <p:sp>
          <p:nvSpPr>
            <p:cNvPr id="43" name="Rectangle 42">
              <a:extLst>
                <a:ext uri="{FF2B5EF4-FFF2-40B4-BE49-F238E27FC236}">
                  <a16:creationId xmlns:a16="http://schemas.microsoft.com/office/drawing/2014/main" id="{482238E5-CCAC-8843-ABAB-4174BDD7258B}"/>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17" name="Explosion 2 16">
            <a:extLst>
              <a:ext uri="{FF2B5EF4-FFF2-40B4-BE49-F238E27FC236}">
                <a16:creationId xmlns:a16="http://schemas.microsoft.com/office/drawing/2014/main" id="{4974EBAC-F6F6-AB49-8C90-18DE9A5EC75B}"/>
              </a:ext>
            </a:extLst>
          </p:cNvPr>
          <p:cNvSpPr/>
          <p:nvPr/>
        </p:nvSpPr>
        <p:spPr>
          <a:xfrm>
            <a:off x="3847790" y="1893685"/>
            <a:ext cx="1691413" cy="638406"/>
          </a:xfrm>
          <a:prstGeom prst="irregularSeal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2"/>
                </a:solidFill>
              </a:rPr>
              <a:t>collision</a:t>
            </a:r>
          </a:p>
        </p:txBody>
      </p:sp>
      <p:pic>
        <p:nvPicPr>
          <p:cNvPr id="25" name="Picture 24">
            <a:extLst>
              <a:ext uri="{FF2B5EF4-FFF2-40B4-BE49-F238E27FC236}">
                <a16:creationId xmlns:a16="http://schemas.microsoft.com/office/drawing/2014/main" id="{04801FE0-2DC8-D33E-CB0A-08B4446F37A4}"/>
              </a:ext>
            </a:extLst>
          </p:cNvPr>
          <p:cNvPicPr>
            <a:picLocks noChangeAspect="1"/>
          </p:cNvPicPr>
          <p:nvPr/>
        </p:nvPicPr>
        <p:blipFill>
          <a:blip r:embed="rId2"/>
          <a:stretch>
            <a:fillRect/>
          </a:stretch>
        </p:blipFill>
        <p:spPr>
          <a:xfrm>
            <a:off x="945887" y="5133916"/>
            <a:ext cx="2783431" cy="781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57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1"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438346" y="2196143"/>
            <a:ext cx="8267307" cy="4015497"/>
          </a:xfrm>
        </p:spPr>
        <p:txBody>
          <a:bodyPr/>
          <a:lstStyle/>
          <a:p>
            <a:pPr marL="0" indent="0">
              <a:buNone/>
            </a:pPr>
            <a:r>
              <a:rPr lang="en-US" sz="2000" dirty="0"/>
              <a:t>Three approaches</a:t>
            </a:r>
          </a:p>
          <a:p>
            <a:endParaRPr lang="en-US" sz="2000" dirty="0"/>
          </a:p>
          <a:p>
            <a:pPr marL="914400" lvl="1" indent="-457200">
              <a:buFont typeface="+mj-lt"/>
              <a:buAutoNum type="arabicPeriod"/>
            </a:pPr>
            <a:r>
              <a:rPr lang="en-US" sz="1800" dirty="0"/>
              <a:t>Better hashing algorithm</a:t>
            </a:r>
          </a:p>
          <a:p>
            <a:pPr marL="914400" lvl="1" indent="-457200">
              <a:buFont typeface="+mj-lt"/>
              <a:buAutoNum type="arabicPeriod"/>
            </a:pPr>
            <a:endParaRPr lang="en-US" sz="1800" dirty="0"/>
          </a:p>
          <a:p>
            <a:pPr marL="914400" lvl="1" indent="-457200">
              <a:buFont typeface="+mj-lt"/>
              <a:buAutoNum type="arabicPeriod"/>
            </a:pPr>
            <a:endParaRPr lang="en-US" sz="1800" dirty="0"/>
          </a:p>
          <a:p>
            <a:pPr marL="914400" lvl="1" indent="-457200">
              <a:buFont typeface="+mj-lt"/>
              <a:buAutoNum type="arabicPeriod"/>
            </a:pPr>
            <a:r>
              <a:rPr lang="en-US" sz="1800" dirty="0"/>
              <a:t>Find another location in the table</a:t>
            </a:r>
          </a:p>
          <a:p>
            <a:pPr marL="457200" lvl="1" indent="0">
              <a:buNone/>
            </a:pPr>
            <a:endParaRPr lang="en-US" sz="1800" dirty="0"/>
          </a:p>
          <a:p>
            <a:pPr marL="914400" lvl="1" indent="-457200">
              <a:buFont typeface="+mj-lt"/>
              <a:buAutoNum type="arabicPeriod"/>
            </a:pPr>
            <a:endParaRPr lang="en-US" sz="1800" dirty="0"/>
          </a:p>
          <a:p>
            <a:pPr marL="457200" lvl="1" indent="0">
              <a:buNone/>
            </a:pPr>
            <a:r>
              <a:rPr lang="en-US" sz="1800" dirty="0"/>
              <a:t>3. 	Modify the entry to be able to hold more than one set of values</a:t>
            </a:r>
          </a:p>
          <a:p>
            <a:pPr marL="457200" lvl="1" indent="0">
              <a:buNone/>
            </a:pPr>
            <a:endParaRPr lang="en-US" sz="1800"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4" name="Rectangle 3">
            <a:extLst>
              <a:ext uri="{FF2B5EF4-FFF2-40B4-BE49-F238E27FC236}">
                <a16:creationId xmlns:a16="http://schemas.microsoft.com/office/drawing/2014/main" id="{45D904AF-298F-1C4E-9E33-2ACF1D5BA8F3}"/>
              </a:ext>
            </a:extLst>
          </p:cNvPr>
          <p:cNvSpPr/>
          <p:nvPr/>
        </p:nvSpPr>
        <p:spPr>
          <a:xfrm>
            <a:off x="1728574" y="3429000"/>
            <a:ext cx="7126941" cy="338554"/>
          </a:xfrm>
          <a:prstGeom prst="rect">
            <a:avLst/>
          </a:prstGeom>
        </p:spPr>
        <p:txBody>
          <a:bodyPr wrap="square">
            <a:spAutoFit/>
          </a:bodyPr>
          <a:lstStyle/>
          <a:p>
            <a:r>
              <a:rPr lang="en-US" sz="1600" dirty="0">
                <a:hlinkClick r:id="rId2"/>
              </a:rPr>
              <a:t>https://medium.com/basecs/hashing-out-hash-functions-ea5dd8beb4dd</a:t>
            </a:r>
            <a:endParaRPr lang="en-US" sz="1600" dirty="0"/>
          </a:p>
        </p:txBody>
      </p:sp>
      <p:sp>
        <p:nvSpPr>
          <p:cNvPr id="5" name="TextBox 4">
            <a:extLst>
              <a:ext uri="{FF2B5EF4-FFF2-40B4-BE49-F238E27FC236}">
                <a16:creationId xmlns:a16="http://schemas.microsoft.com/office/drawing/2014/main" id="{E26FBDE8-75C2-D841-ADBC-F379C1572B47}"/>
              </a:ext>
            </a:extLst>
          </p:cNvPr>
          <p:cNvSpPr txBox="1"/>
          <p:nvPr/>
        </p:nvSpPr>
        <p:spPr>
          <a:xfrm>
            <a:off x="3382226" y="4343399"/>
            <a:ext cx="1909818" cy="369332"/>
          </a:xfrm>
          <a:prstGeom prst="rect">
            <a:avLst/>
          </a:prstGeom>
          <a:noFill/>
        </p:spPr>
        <p:txBody>
          <a:bodyPr wrap="none" rtlCol="0">
            <a:spAutoFit/>
          </a:bodyPr>
          <a:lstStyle/>
          <a:p>
            <a:r>
              <a:rPr lang="en-US" altLang="zh-CN" dirty="0"/>
              <a:t>“open</a:t>
            </a:r>
            <a:r>
              <a:rPr lang="zh-CN" altLang="en-US" dirty="0"/>
              <a:t> </a:t>
            </a:r>
            <a:r>
              <a:rPr lang="en-US" altLang="zh-CN" dirty="0"/>
              <a:t>addressing”</a:t>
            </a:r>
            <a:endParaRPr lang="en-US" dirty="0"/>
          </a:p>
        </p:txBody>
      </p:sp>
    </p:spTree>
    <p:extLst>
      <p:ext uri="{BB962C8B-B14F-4D97-AF65-F5344CB8AC3E}">
        <p14:creationId xmlns:p14="http://schemas.microsoft.com/office/powerpoint/2010/main" val="2262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8" end="8"/>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A6A43-5DF0-2B4C-A0C8-FDC95A939F5E}"/>
              </a:ext>
            </a:extLst>
          </p:cNvPr>
          <p:cNvSpPr txBox="1"/>
          <p:nvPr/>
        </p:nvSpPr>
        <p:spPr>
          <a:xfrm>
            <a:off x="304203" y="2011247"/>
            <a:ext cx="2414251" cy="461665"/>
          </a:xfrm>
          <a:prstGeom prst="rect">
            <a:avLst/>
          </a:prstGeom>
          <a:noFill/>
        </p:spPr>
        <p:txBody>
          <a:bodyPr wrap="none" rtlCol="0">
            <a:spAutoFit/>
          </a:bodyPr>
          <a:lstStyle/>
          <a:p>
            <a:r>
              <a:rPr lang="en-US" sz="2400" b="1" dirty="0">
                <a:solidFill>
                  <a:srgbClr val="00B050"/>
                </a:solidFill>
              </a:rPr>
              <a:t>ADT (array vs list)</a:t>
            </a:r>
          </a:p>
        </p:txBody>
      </p:sp>
      <p:sp>
        <p:nvSpPr>
          <p:cNvPr id="5" name="TextBox 4">
            <a:extLst>
              <a:ext uri="{FF2B5EF4-FFF2-40B4-BE49-F238E27FC236}">
                <a16:creationId xmlns:a16="http://schemas.microsoft.com/office/drawing/2014/main" id="{A2C9E20E-3E69-B14C-9C6A-01133D22EE67}"/>
              </a:ext>
            </a:extLst>
          </p:cNvPr>
          <p:cNvSpPr txBox="1"/>
          <p:nvPr/>
        </p:nvSpPr>
        <p:spPr>
          <a:xfrm>
            <a:off x="2652808" y="2730944"/>
            <a:ext cx="1307024" cy="461665"/>
          </a:xfrm>
          <a:prstGeom prst="rect">
            <a:avLst/>
          </a:prstGeom>
          <a:noFill/>
        </p:spPr>
        <p:txBody>
          <a:bodyPr wrap="none" rtlCol="0">
            <a:spAutoFit/>
          </a:bodyPr>
          <a:lstStyle/>
          <a:p>
            <a:r>
              <a:rPr lang="en-US" sz="2400" b="1" dirty="0" err="1">
                <a:solidFill>
                  <a:srgbClr val="00B050"/>
                </a:solidFill>
              </a:rPr>
              <a:t>ArrayList</a:t>
            </a:r>
            <a:endParaRPr lang="en-US" sz="2400" b="1" dirty="0">
              <a:solidFill>
                <a:srgbClr val="00B050"/>
              </a:solidFill>
            </a:endParaRPr>
          </a:p>
        </p:txBody>
      </p:sp>
      <p:sp>
        <p:nvSpPr>
          <p:cNvPr id="6" name="TextBox 5">
            <a:extLst>
              <a:ext uri="{FF2B5EF4-FFF2-40B4-BE49-F238E27FC236}">
                <a16:creationId xmlns:a16="http://schemas.microsoft.com/office/drawing/2014/main" id="{D16D4935-5DFE-F447-A186-4E8BB59B7E3A}"/>
              </a:ext>
            </a:extLst>
          </p:cNvPr>
          <p:cNvSpPr txBox="1"/>
          <p:nvPr/>
        </p:nvSpPr>
        <p:spPr>
          <a:xfrm>
            <a:off x="7707645" y="3522248"/>
            <a:ext cx="1436355" cy="461665"/>
          </a:xfrm>
          <a:prstGeom prst="rect">
            <a:avLst/>
          </a:prstGeom>
          <a:noFill/>
        </p:spPr>
        <p:txBody>
          <a:bodyPr wrap="none" rtlCol="0">
            <a:spAutoFit/>
          </a:bodyPr>
          <a:lstStyle/>
          <a:p>
            <a:r>
              <a:rPr lang="en-US" sz="2400" b="1" dirty="0">
                <a:solidFill>
                  <a:schemeClr val="bg2">
                    <a:lumMod val="65000"/>
                  </a:schemeClr>
                </a:solidFill>
              </a:rPr>
              <a:t>Recursion</a:t>
            </a:r>
          </a:p>
        </p:txBody>
      </p:sp>
      <p:sp>
        <p:nvSpPr>
          <p:cNvPr id="7" name="TextBox 6">
            <a:extLst>
              <a:ext uri="{FF2B5EF4-FFF2-40B4-BE49-F238E27FC236}">
                <a16:creationId xmlns:a16="http://schemas.microsoft.com/office/drawing/2014/main" id="{C06FE1AF-55AA-CD4A-A3AC-C8E1E44A8F33}"/>
              </a:ext>
            </a:extLst>
          </p:cNvPr>
          <p:cNvSpPr txBox="1"/>
          <p:nvPr/>
        </p:nvSpPr>
        <p:spPr>
          <a:xfrm>
            <a:off x="353694" y="3686023"/>
            <a:ext cx="2185085" cy="461665"/>
          </a:xfrm>
          <a:prstGeom prst="rect">
            <a:avLst/>
          </a:prstGeom>
          <a:noFill/>
        </p:spPr>
        <p:txBody>
          <a:bodyPr wrap="none" rtlCol="0">
            <a:spAutoFit/>
          </a:bodyPr>
          <a:lstStyle/>
          <a:p>
            <a:r>
              <a:rPr lang="en-US" sz="2400" b="1" dirty="0">
                <a:solidFill>
                  <a:schemeClr val="bg2">
                    <a:lumMod val="65000"/>
                  </a:schemeClr>
                </a:solidFill>
              </a:rPr>
              <a:t>Search Problem</a:t>
            </a:r>
          </a:p>
        </p:txBody>
      </p:sp>
      <p:sp>
        <p:nvSpPr>
          <p:cNvPr id="8" name="Rectangle 7">
            <a:extLst>
              <a:ext uri="{FF2B5EF4-FFF2-40B4-BE49-F238E27FC236}">
                <a16:creationId xmlns:a16="http://schemas.microsoft.com/office/drawing/2014/main" id="{44AEE59E-8EEA-E84C-9DF4-3D402F2A157A}"/>
              </a:ext>
            </a:extLst>
          </p:cNvPr>
          <p:cNvSpPr/>
          <p:nvPr/>
        </p:nvSpPr>
        <p:spPr>
          <a:xfrm>
            <a:off x="2721626" y="4821251"/>
            <a:ext cx="2821734" cy="461665"/>
          </a:xfrm>
          <a:prstGeom prst="rect">
            <a:avLst/>
          </a:prstGeom>
        </p:spPr>
        <p:txBody>
          <a:bodyPr wrap="square">
            <a:spAutoFit/>
          </a:bodyPr>
          <a:lstStyle/>
          <a:p>
            <a:r>
              <a:rPr lang="en-US" sz="2400" b="1" dirty="0">
                <a:solidFill>
                  <a:schemeClr val="bg2">
                    <a:lumMod val="65000"/>
                  </a:schemeClr>
                </a:solidFill>
                <a:sym typeface="Wingdings" pitchFamily="2" charset="2"/>
              </a:rPr>
              <a:t>Binary tree</a:t>
            </a:r>
          </a:p>
        </p:txBody>
      </p:sp>
      <p:sp>
        <p:nvSpPr>
          <p:cNvPr id="9" name="TextBox 8">
            <a:extLst>
              <a:ext uri="{FF2B5EF4-FFF2-40B4-BE49-F238E27FC236}">
                <a16:creationId xmlns:a16="http://schemas.microsoft.com/office/drawing/2014/main" id="{A934140A-D184-224C-897D-15CC7D866B1B}"/>
              </a:ext>
            </a:extLst>
          </p:cNvPr>
          <p:cNvSpPr txBox="1"/>
          <p:nvPr/>
        </p:nvSpPr>
        <p:spPr>
          <a:xfrm>
            <a:off x="7707645" y="4054408"/>
            <a:ext cx="1098378" cy="461665"/>
          </a:xfrm>
          <a:prstGeom prst="rect">
            <a:avLst/>
          </a:prstGeom>
          <a:noFill/>
        </p:spPr>
        <p:txBody>
          <a:bodyPr wrap="none" rtlCol="0">
            <a:spAutoFit/>
          </a:bodyPr>
          <a:lstStyle/>
          <a:p>
            <a:r>
              <a:rPr lang="en-US" sz="2400" b="1" dirty="0">
                <a:solidFill>
                  <a:schemeClr val="bg2">
                    <a:lumMod val="65000"/>
                  </a:schemeClr>
                </a:solidFill>
              </a:rPr>
              <a:t>Sorting</a:t>
            </a:r>
          </a:p>
        </p:txBody>
      </p:sp>
      <p:sp>
        <p:nvSpPr>
          <p:cNvPr id="11" name="Rectangle 10">
            <a:extLst>
              <a:ext uri="{FF2B5EF4-FFF2-40B4-BE49-F238E27FC236}">
                <a16:creationId xmlns:a16="http://schemas.microsoft.com/office/drawing/2014/main" id="{31A68A56-AC4E-8E41-A5B5-AB887D32DFA8}"/>
              </a:ext>
            </a:extLst>
          </p:cNvPr>
          <p:cNvSpPr/>
          <p:nvPr/>
        </p:nvSpPr>
        <p:spPr>
          <a:xfrm>
            <a:off x="5739348" y="3592743"/>
            <a:ext cx="1569897" cy="461665"/>
          </a:xfrm>
          <a:prstGeom prst="rect">
            <a:avLst/>
          </a:prstGeom>
        </p:spPr>
        <p:txBody>
          <a:bodyPr wrap="square">
            <a:spAutoFit/>
          </a:bodyPr>
          <a:lstStyle/>
          <a:p>
            <a:r>
              <a:rPr lang="en-US" sz="2400" b="1" dirty="0">
                <a:solidFill>
                  <a:srgbClr val="FF0000"/>
                </a:solidFill>
                <a:sym typeface="Wingdings" pitchFamily="2" charset="2"/>
              </a:rPr>
              <a:t>Hash table</a:t>
            </a:r>
          </a:p>
        </p:txBody>
      </p:sp>
      <p:sp>
        <p:nvSpPr>
          <p:cNvPr id="12" name="TextBox 11">
            <a:extLst>
              <a:ext uri="{FF2B5EF4-FFF2-40B4-BE49-F238E27FC236}">
                <a16:creationId xmlns:a16="http://schemas.microsoft.com/office/drawing/2014/main" id="{634D30D5-98CE-D641-B1AB-76DB0FFDBBC8}"/>
              </a:ext>
            </a:extLst>
          </p:cNvPr>
          <p:cNvSpPr txBox="1"/>
          <p:nvPr/>
        </p:nvSpPr>
        <p:spPr>
          <a:xfrm>
            <a:off x="5735564" y="2681217"/>
            <a:ext cx="862929" cy="461665"/>
          </a:xfrm>
          <a:prstGeom prst="rect">
            <a:avLst/>
          </a:prstGeom>
          <a:noFill/>
        </p:spPr>
        <p:txBody>
          <a:bodyPr wrap="none" rtlCol="0">
            <a:spAutoFit/>
          </a:bodyPr>
          <a:lstStyle/>
          <a:p>
            <a:r>
              <a:rPr lang="en-US" sz="2400" b="1" dirty="0">
                <a:solidFill>
                  <a:srgbClr val="00B050"/>
                </a:solidFill>
              </a:rPr>
              <a:t>Stack</a:t>
            </a:r>
          </a:p>
        </p:txBody>
      </p:sp>
      <p:sp>
        <p:nvSpPr>
          <p:cNvPr id="13" name="TextBox 12">
            <a:extLst>
              <a:ext uri="{FF2B5EF4-FFF2-40B4-BE49-F238E27FC236}">
                <a16:creationId xmlns:a16="http://schemas.microsoft.com/office/drawing/2014/main" id="{88336BBE-A629-2843-AB0A-7DAD7B633A33}"/>
              </a:ext>
            </a:extLst>
          </p:cNvPr>
          <p:cNvSpPr txBox="1"/>
          <p:nvPr/>
        </p:nvSpPr>
        <p:spPr>
          <a:xfrm>
            <a:off x="5735564" y="3107968"/>
            <a:ext cx="1037463" cy="461665"/>
          </a:xfrm>
          <a:prstGeom prst="rect">
            <a:avLst/>
          </a:prstGeom>
          <a:noFill/>
        </p:spPr>
        <p:txBody>
          <a:bodyPr wrap="none" rtlCol="0">
            <a:spAutoFit/>
          </a:bodyPr>
          <a:lstStyle/>
          <a:p>
            <a:r>
              <a:rPr lang="en-US" sz="2400" b="1" dirty="0">
                <a:solidFill>
                  <a:srgbClr val="00B050"/>
                </a:solidFill>
              </a:rPr>
              <a:t>Queue</a:t>
            </a:r>
          </a:p>
        </p:txBody>
      </p:sp>
      <p:cxnSp>
        <p:nvCxnSpPr>
          <p:cNvPr id="14" name="Straight Arrow Connector 13">
            <a:extLst>
              <a:ext uri="{FF2B5EF4-FFF2-40B4-BE49-F238E27FC236}">
                <a16:creationId xmlns:a16="http://schemas.microsoft.com/office/drawing/2014/main" id="{36FAAAD1-BCAE-3A49-B650-EC21022A7E1F}"/>
              </a:ext>
            </a:extLst>
          </p:cNvPr>
          <p:cNvCxnSpPr>
            <a:cxnSpLocks/>
            <a:stCxn id="5" idx="3"/>
          </p:cNvCxnSpPr>
          <p:nvPr/>
        </p:nvCxnSpPr>
        <p:spPr>
          <a:xfrm>
            <a:off x="3959832" y="2961777"/>
            <a:ext cx="1642110" cy="0"/>
          </a:xfrm>
          <a:prstGeom prst="straightConnector1">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3F25138E-E9D2-234D-AA24-B9E100D3DC9A}"/>
              </a:ext>
            </a:extLst>
          </p:cNvPr>
          <p:cNvCxnSpPr>
            <a:cxnSpLocks/>
          </p:cNvCxnSpPr>
          <p:nvPr/>
        </p:nvCxnSpPr>
        <p:spPr>
          <a:xfrm rot="16200000" flipH="1">
            <a:off x="1545438" y="2408061"/>
            <a:ext cx="488865" cy="114147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93EA22DF-8313-A142-BBC7-E6E0112DDE5D}"/>
              </a:ext>
            </a:extLst>
          </p:cNvPr>
          <p:cNvCxnSpPr>
            <a:cxnSpLocks/>
            <a:stCxn id="7" idx="2"/>
            <a:endCxn id="8" idx="1"/>
          </p:cNvCxnSpPr>
          <p:nvPr/>
        </p:nvCxnSpPr>
        <p:spPr>
          <a:xfrm rot="16200000" flipH="1">
            <a:off x="1631733" y="3962191"/>
            <a:ext cx="904396" cy="127538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463525-C98A-2247-84A4-252EBDC2EF9D}"/>
              </a:ext>
            </a:extLst>
          </p:cNvPr>
          <p:cNvSpPr txBox="1"/>
          <p:nvPr/>
        </p:nvSpPr>
        <p:spPr>
          <a:xfrm rot="1336269">
            <a:off x="6156729" y="2531459"/>
            <a:ext cx="1776064" cy="307777"/>
          </a:xfrm>
          <a:prstGeom prst="rect">
            <a:avLst/>
          </a:prstGeom>
          <a:noFill/>
        </p:spPr>
        <p:txBody>
          <a:bodyPr wrap="none" rtlCol="0">
            <a:spAutoFit/>
          </a:bodyPr>
          <a:lstStyle/>
          <a:p>
            <a:r>
              <a:rPr lang="en-US" sz="1400" i="1" dirty="0">
                <a:solidFill>
                  <a:schemeClr val="bg2">
                    <a:lumMod val="65000"/>
                  </a:schemeClr>
                </a:solidFill>
              </a:rPr>
              <a:t>One-dimensional ADT</a:t>
            </a:r>
          </a:p>
        </p:txBody>
      </p:sp>
      <p:sp>
        <p:nvSpPr>
          <p:cNvPr id="18" name="TextBox 17">
            <a:extLst>
              <a:ext uri="{FF2B5EF4-FFF2-40B4-BE49-F238E27FC236}">
                <a16:creationId xmlns:a16="http://schemas.microsoft.com/office/drawing/2014/main" id="{55F0CCD1-2B83-E042-ADB0-DDD3D93FC745}"/>
              </a:ext>
            </a:extLst>
          </p:cNvPr>
          <p:cNvSpPr txBox="1"/>
          <p:nvPr/>
        </p:nvSpPr>
        <p:spPr>
          <a:xfrm rot="1336269">
            <a:off x="4034999" y="4898194"/>
            <a:ext cx="1845057" cy="307777"/>
          </a:xfrm>
          <a:prstGeom prst="rect">
            <a:avLst/>
          </a:prstGeom>
          <a:noFill/>
        </p:spPr>
        <p:txBody>
          <a:bodyPr wrap="none" rtlCol="0">
            <a:spAutoFit/>
          </a:bodyPr>
          <a:lstStyle/>
          <a:p>
            <a:r>
              <a:rPr lang="en-US" sz="1400" i="1" dirty="0">
                <a:solidFill>
                  <a:schemeClr val="bg2">
                    <a:lumMod val="65000"/>
                  </a:schemeClr>
                </a:solidFill>
              </a:rPr>
              <a:t>multi-dimensional ADT</a:t>
            </a:r>
          </a:p>
        </p:txBody>
      </p:sp>
      <p:sp>
        <p:nvSpPr>
          <p:cNvPr id="10" name="Title 9">
            <a:extLst>
              <a:ext uri="{FF2B5EF4-FFF2-40B4-BE49-F238E27FC236}">
                <a16:creationId xmlns:a16="http://schemas.microsoft.com/office/drawing/2014/main" id="{E17D03EE-D039-57EE-B7E5-168EDC3D9834}"/>
              </a:ext>
            </a:extLst>
          </p:cNvPr>
          <p:cNvSpPr>
            <a:spLocks noGrp="1"/>
          </p:cNvSpPr>
          <p:nvPr>
            <p:ph type="title"/>
          </p:nvPr>
        </p:nvSpPr>
        <p:spPr/>
        <p:txBody>
          <a:bodyPr/>
          <a:lstStyle/>
          <a:p>
            <a:r>
              <a:rPr lang="en-US" dirty="0"/>
              <a:t>Where are we at now?</a:t>
            </a:r>
          </a:p>
        </p:txBody>
      </p:sp>
      <p:sp>
        <p:nvSpPr>
          <p:cNvPr id="19" name="TextBox 18">
            <a:extLst>
              <a:ext uri="{FF2B5EF4-FFF2-40B4-BE49-F238E27FC236}">
                <a16:creationId xmlns:a16="http://schemas.microsoft.com/office/drawing/2014/main" id="{C94BB1A3-DCC4-F078-84D0-4B24FBA9E742}"/>
              </a:ext>
            </a:extLst>
          </p:cNvPr>
          <p:cNvSpPr txBox="1"/>
          <p:nvPr/>
        </p:nvSpPr>
        <p:spPr>
          <a:xfrm>
            <a:off x="2655397" y="3161824"/>
            <a:ext cx="1447191" cy="461665"/>
          </a:xfrm>
          <a:prstGeom prst="rect">
            <a:avLst/>
          </a:prstGeom>
          <a:noFill/>
        </p:spPr>
        <p:txBody>
          <a:bodyPr wrap="none" rtlCol="0">
            <a:spAutoFit/>
          </a:bodyPr>
          <a:lstStyle/>
          <a:p>
            <a:r>
              <a:rPr lang="en-US" sz="2400" b="1" dirty="0">
                <a:solidFill>
                  <a:srgbClr val="00B050"/>
                </a:solidFill>
              </a:rPr>
              <a:t>LinkedList</a:t>
            </a:r>
          </a:p>
        </p:txBody>
      </p:sp>
    </p:spTree>
    <p:extLst>
      <p:ext uri="{BB962C8B-B14F-4D97-AF65-F5344CB8AC3E}">
        <p14:creationId xmlns:p14="http://schemas.microsoft.com/office/powerpoint/2010/main" val="4201321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Chaining</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1664680" y="2255146"/>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420942" y="3837917"/>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420942" y="2656815"/>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1739252" y="2255146"/>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82238E5-CCAC-8843-ABAB-4174BDD7258B}"/>
              </a:ext>
            </a:extLst>
          </p:cNvPr>
          <p:cNvSpPr/>
          <p:nvPr/>
        </p:nvSpPr>
        <p:spPr>
          <a:xfrm>
            <a:off x="4053257" y="9470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4053257" y="13075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4053257" y="16681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4053257"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4053257" y="23893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4053257" y="27498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4053257" y="3110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4053257" y="34710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4053257" y="4192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4053257" y="4552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4053257" y="4913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4053257" y="5273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4053257" y="5634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4053257" y="599507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4053257" y="383161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744E0486-EFE9-2645-A404-7AD468A29E3B}"/>
              </a:ext>
            </a:extLst>
          </p:cNvPr>
          <p:cNvSpPr/>
          <p:nvPr/>
        </p:nvSpPr>
        <p:spPr>
          <a:xfrm>
            <a:off x="4922094"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6" name="Rectangle 25">
            <a:extLst>
              <a:ext uri="{FF2B5EF4-FFF2-40B4-BE49-F238E27FC236}">
                <a16:creationId xmlns:a16="http://schemas.microsoft.com/office/drawing/2014/main" id="{F68CA0C1-2E3B-A349-AA16-CA2702D3C002}"/>
              </a:ext>
            </a:extLst>
          </p:cNvPr>
          <p:cNvSpPr/>
          <p:nvPr/>
        </p:nvSpPr>
        <p:spPr>
          <a:xfrm>
            <a:off x="5790931"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8AD4A32-208A-3046-A681-94D966FD48EB}"/>
              </a:ext>
            </a:extLst>
          </p:cNvPr>
          <p:cNvCxnSpPr>
            <a:cxnSpLocks/>
            <a:stCxn id="46" idx="3"/>
            <a:endCxn id="25" idx="1"/>
          </p:cNvCxnSpPr>
          <p:nvPr/>
        </p:nvCxnSpPr>
        <p:spPr>
          <a:xfrm>
            <a:off x="4541795"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4ABF13-B232-9145-A74E-E5257DD01BED}"/>
              </a:ext>
            </a:extLst>
          </p:cNvPr>
          <p:cNvCxnSpPr>
            <a:cxnSpLocks/>
            <a:stCxn id="25" idx="3"/>
            <a:endCxn id="26" idx="1"/>
          </p:cNvCxnSpPr>
          <p:nvPr/>
        </p:nvCxnSpPr>
        <p:spPr>
          <a:xfrm>
            <a:off x="5410632"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B0B287D-948B-020E-C03F-6D96B9BA7E4D}"/>
              </a:ext>
            </a:extLst>
          </p:cNvPr>
          <p:cNvPicPr>
            <a:picLocks noChangeAspect="1"/>
          </p:cNvPicPr>
          <p:nvPr/>
        </p:nvPicPr>
        <p:blipFill>
          <a:blip r:embed="rId2"/>
          <a:stretch>
            <a:fillRect/>
          </a:stretch>
        </p:blipFill>
        <p:spPr>
          <a:xfrm>
            <a:off x="5166363" y="3982156"/>
            <a:ext cx="3410119" cy="186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798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A8C9A8E-544E-1798-80CA-CA802D1C1F97}"/>
              </a:ext>
            </a:extLst>
          </p:cNvPr>
          <p:cNvGrpSpPr/>
          <p:nvPr/>
        </p:nvGrpSpPr>
        <p:grpSpPr>
          <a:xfrm>
            <a:off x="3228762" y="1007986"/>
            <a:ext cx="4513136" cy="5409876"/>
            <a:chOff x="4501750" y="1007986"/>
            <a:chExt cx="4513136" cy="5409876"/>
          </a:xfrm>
        </p:grpSpPr>
        <p:sp>
          <p:nvSpPr>
            <p:cNvPr id="5" name="Rectangle 4">
              <a:extLst>
                <a:ext uri="{FF2B5EF4-FFF2-40B4-BE49-F238E27FC236}">
                  <a16:creationId xmlns:a16="http://schemas.microsoft.com/office/drawing/2014/main" id="{459CDB2E-1E7F-FE15-FFE7-9DBEF3D149B2}"/>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6" name="Group 5">
              <a:extLst>
                <a:ext uri="{FF2B5EF4-FFF2-40B4-BE49-F238E27FC236}">
                  <a16:creationId xmlns:a16="http://schemas.microsoft.com/office/drawing/2014/main" id="{2FFA4B09-92C2-BA1F-CB17-F51C6A602BB5}"/>
                </a:ext>
              </a:extLst>
            </p:cNvPr>
            <p:cNvGrpSpPr/>
            <p:nvPr/>
          </p:nvGrpSpPr>
          <p:grpSpPr>
            <a:xfrm>
              <a:off x="4501750" y="1007986"/>
              <a:ext cx="4024598" cy="5409876"/>
              <a:chOff x="4501750" y="1007986"/>
              <a:chExt cx="4024598" cy="5409876"/>
            </a:xfrm>
          </p:grpSpPr>
          <p:sp>
            <p:nvSpPr>
              <p:cNvPr id="7" name="Rectangle 6">
                <a:extLst>
                  <a:ext uri="{FF2B5EF4-FFF2-40B4-BE49-F238E27FC236}">
                    <a16:creationId xmlns:a16="http://schemas.microsoft.com/office/drawing/2014/main" id="{32E2F336-3BD2-DE64-A8E7-D45381F8642C}"/>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8" name="Rectangle 7">
                <a:extLst>
                  <a:ext uri="{FF2B5EF4-FFF2-40B4-BE49-F238E27FC236}">
                    <a16:creationId xmlns:a16="http://schemas.microsoft.com/office/drawing/2014/main" id="{D9560521-7F07-F4D4-466D-E22A4C711A70}"/>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9" name="Rectangle 8">
                <a:extLst>
                  <a:ext uri="{FF2B5EF4-FFF2-40B4-BE49-F238E27FC236}">
                    <a16:creationId xmlns:a16="http://schemas.microsoft.com/office/drawing/2014/main" id="{654088AB-C5A7-B560-A45E-DC4B3D34DB5A}"/>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0" name="Rectangle 9">
                <a:extLst>
                  <a:ext uri="{FF2B5EF4-FFF2-40B4-BE49-F238E27FC236}">
                    <a16:creationId xmlns:a16="http://schemas.microsoft.com/office/drawing/2014/main" id="{98917DD3-82D6-C9B9-7DB1-F31BA52FB430}"/>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1" name="Rectangle 10">
                <a:extLst>
                  <a:ext uri="{FF2B5EF4-FFF2-40B4-BE49-F238E27FC236}">
                    <a16:creationId xmlns:a16="http://schemas.microsoft.com/office/drawing/2014/main" id="{472135DE-F976-1790-D95C-9628F613EEAC}"/>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2" name="Rectangle 11">
                <a:extLst>
                  <a:ext uri="{FF2B5EF4-FFF2-40B4-BE49-F238E27FC236}">
                    <a16:creationId xmlns:a16="http://schemas.microsoft.com/office/drawing/2014/main" id="{05767356-F1E7-B57F-E92C-ABD6C17BFB91}"/>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3" name="Rectangle 12">
                <a:extLst>
                  <a:ext uri="{FF2B5EF4-FFF2-40B4-BE49-F238E27FC236}">
                    <a16:creationId xmlns:a16="http://schemas.microsoft.com/office/drawing/2014/main" id="{C7E76E03-FB57-F072-9FCC-4A542447E2C9}"/>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6E001324-D488-234E-AD91-69ABA1AF731D}"/>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CD56D8B3-4EEC-0CD3-53B3-0D6EE2459B38}"/>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85A791E3-4E66-232E-E6DB-9B46CA6C058B}"/>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2CA206FD-E6BC-94EF-3B45-B47CDA47EFE0}"/>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8E51B01F-F0CF-ED6E-C320-1B2B3EAC0103}"/>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EDAF6C5B-B8AB-7445-DB83-C58658758A4A}"/>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0" name="Rectangle 19">
                <a:extLst>
                  <a:ext uri="{FF2B5EF4-FFF2-40B4-BE49-F238E27FC236}">
                    <a16:creationId xmlns:a16="http://schemas.microsoft.com/office/drawing/2014/main" id="{61F15DE6-8B27-709D-A5EE-82E12357AF23}"/>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7FB57B5C-A382-7B68-DBDD-9241CB44B5C9}"/>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F81BB483-8374-4CDE-F528-DEA7051A68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3" name="Rectangle 22">
                <a:extLst>
                  <a:ext uri="{FF2B5EF4-FFF2-40B4-BE49-F238E27FC236}">
                    <a16:creationId xmlns:a16="http://schemas.microsoft.com/office/drawing/2014/main" id="{E508541A-F0D6-00B9-F5CF-2C87E1EB372F}"/>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4" name="Straight Arrow Connector 23">
                <a:extLst>
                  <a:ext uri="{FF2B5EF4-FFF2-40B4-BE49-F238E27FC236}">
                    <a16:creationId xmlns:a16="http://schemas.microsoft.com/office/drawing/2014/main" id="{61F941B0-BEA5-2074-90B3-2A2945991FE8}"/>
                  </a:ext>
                </a:extLst>
              </p:cNvPr>
              <p:cNvCxnSpPr>
                <a:cxnSpLocks/>
                <a:stCxn id="10" idx="3"/>
                <a:endCxn id="22"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A95857C-DE28-426C-AB68-9A35CB1449CC}"/>
                  </a:ext>
                </a:extLst>
              </p:cNvPr>
              <p:cNvCxnSpPr>
                <a:cxnSpLocks/>
                <a:stCxn id="22" idx="3"/>
                <a:endCxn id="23"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D319135-287A-6852-FBD4-6D8D485796BE}"/>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7006015B-DAE3-1112-4DA8-311965ED9452}"/>
                  </a:ext>
                </a:extLst>
              </p:cNvPr>
              <p:cNvCxnSpPr>
                <a:cxnSpLocks/>
                <a:stCxn id="23" idx="3"/>
                <a:endCxn id="26"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4E78625D-FE41-674B-506B-5FB3D9E64124}"/>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29" name="Straight Arrow Connector 28">
                <a:extLst>
                  <a:ext uri="{FF2B5EF4-FFF2-40B4-BE49-F238E27FC236}">
                    <a16:creationId xmlns:a16="http://schemas.microsoft.com/office/drawing/2014/main" id="{82F4A8D4-F138-F3DE-06ED-0DEA697CF763}"/>
                  </a:ext>
                </a:extLst>
              </p:cNvPr>
              <p:cNvCxnSpPr>
                <a:cxnSpLocks/>
                <a:stCxn id="26" idx="3"/>
                <a:endCxn id="28"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7395F3E-9EEB-48C2-42FA-E533FDD0A2C4}"/>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31" name="Rectangle 30">
                <a:extLst>
                  <a:ext uri="{FF2B5EF4-FFF2-40B4-BE49-F238E27FC236}">
                    <a16:creationId xmlns:a16="http://schemas.microsoft.com/office/drawing/2014/main" id="{E93493C9-F093-A1DB-DB6F-60931CA3298D}"/>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32" name="Straight Arrow Connector 31">
                <a:extLst>
                  <a:ext uri="{FF2B5EF4-FFF2-40B4-BE49-F238E27FC236}">
                    <a16:creationId xmlns:a16="http://schemas.microsoft.com/office/drawing/2014/main" id="{77C87FFB-814E-4B68-16EE-493F71D306E2}"/>
                  </a:ext>
                </a:extLst>
              </p:cNvPr>
              <p:cNvCxnSpPr>
                <a:cxnSpLocks/>
                <a:stCxn id="30" idx="3"/>
                <a:endCxn id="31"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4C39D81-B00B-4405-5A1F-8FA9AF0731BC}"/>
                  </a:ext>
                </a:extLst>
              </p:cNvPr>
              <p:cNvCxnSpPr>
                <a:cxnSpLocks/>
                <a:stCxn id="31" idx="3"/>
                <a:endCxn id="5"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64E697C5-EC84-C93E-54C9-5F2FE21EEB06}"/>
                  </a:ext>
                </a:extLst>
              </p:cNvPr>
              <p:cNvCxnSpPr>
                <a:cxnSpLocks/>
                <a:stCxn id="28" idx="3"/>
                <a:endCxn id="30"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36" name="Title 2">
            <a:extLst>
              <a:ext uri="{FF2B5EF4-FFF2-40B4-BE49-F238E27FC236}">
                <a16:creationId xmlns:a16="http://schemas.microsoft.com/office/drawing/2014/main" id="{B55517CF-72F8-7BE2-46B9-3185D448F4A7}"/>
              </a:ext>
            </a:extLst>
          </p:cNvPr>
          <p:cNvSpPr>
            <a:spLocks noGrp="1"/>
          </p:cNvSpPr>
          <p:nvPr>
            <p:ph type="title"/>
          </p:nvPr>
        </p:nvSpPr>
        <p:spPr>
          <a:xfrm>
            <a:off x="671756" y="371511"/>
            <a:ext cx="8183759" cy="991998"/>
          </a:xfrm>
        </p:spPr>
        <p:txBody>
          <a:bodyPr/>
          <a:lstStyle/>
          <a:p>
            <a:r>
              <a:rPr lang="en-US" altLang="zh-CN" dirty="0"/>
              <a:t>Chaining</a:t>
            </a:r>
            <a:endParaRPr lang="en-US" dirty="0"/>
          </a:p>
        </p:txBody>
      </p:sp>
    </p:spTree>
    <p:extLst>
      <p:ext uri="{BB962C8B-B14F-4D97-AF65-F5344CB8AC3E}">
        <p14:creationId xmlns:p14="http://schemas.microsoft.com/office/powerpoint/2010/main" val="10576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2" name="Picture 1">
            <a:extLst>
              <a:ext uri="{FF2B5EF4-FFF2-40B4-BE49-F238E27FC236}">
                <a16:creationId xmlns:a16="http://schemas.microsoft.com/office/drawing/2014/main" id="{A8088832-8C15-E4AF-5D1F-8A2179800C3B}"/>
              </a:ext>
            </a:extLst>
          </p:cNvPr>
          <p:cNvPicPr>
            <a:picLocks noChangeAspect="1"/>
          </p:cNvPicPr>
          <p:nvPr/>
        </p:nvPicPr>
        <p:blipFill>
          <a:blip r:embed="rId2"/>
          <a:stretch>
            <a:fillRect/>
          </a:stretch>
        </p:blipFill>
        <p:spPr>
          <a:xfrm>
            <a:off x="185461" y="1618877"/>
            <a:ext cx="4323786" cy="462578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7432AFB-E2E8-E5D4-92EA-EDD90FE74016}"/>
              </a:ext>
            </a:extLst>
          </p:cNvPr>
          <p:cNvPicPr>
            <a:picLocks noChangeAspect="1"/>
          </p:cNvPicPr>
          <p:nvPr/>
        </p:nvPicPr>
        <p:blipFill>
          <a:blip r:embed="rId3"/>
          <a:stretch>
            <a:fillRect/>
          </a:stretch>
        </p:blipFill>
        <p:spPr>
          <a:xfrm>
            <a:off x="4647263" y="2536268"/>
            <a:ext cx="4311276" cy="248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02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2" name="Picture 1">
            <a:extLst>
              <a:ext uri="{FF2B5EF4-FFF2-40B4-BE49-F238E27FC236}">
                <a16:creationId xmlns:a16="http://schemas.microsoft.com/office/drawing/2014/main" id="{07BF7BCF-9173-C137-1164-26A14353B04A}"/>
              </a:ext>
            </a:extLst>
          </p:cNvPr>
          <p:cNvPicPr>
            <a:picLocks noChangeAspect="1"/>
          </p:cNvPicPr>
          <p:nvPr/>
        </p:nvPicPr>
        <p:blipFill>
          <a:blip r:embed="rId2"/>
          <a:stretch>
            <a:fillRect/>
          </a:stretch>
        </p:blipFill>
        <p:spPr>
          <a:xfrm>
            <a:off x="527424" y="2046351"/>
            <a:ext cx="4297078" cy="14920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5453394-C174-9371-12BA-582FC97A36DB}"/>
              </a:ext>
            </a:extLst>
          </p:cNvPr>
          <p:cNvPicPr>
            <a:picLocks noChangeAspect="1"/>
          </p:cNvPicPr>
          <p:nvPr/>
        </p:nvPicPr>
        <p:blipFill>
          <a:blip r:embed="rId3"/>
          <a:stretch>
            <a:fillRect/>
          </a:stretch>
        </p:blipFill>
        <p:spPr>
          <a:xfrm>
            <a:off x="5380317" y="2046352"/>
            <a:ext cx="3236259" cy="1492041"/>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C33FB8C1-1468-93CB-C2D7-17DD0851D8A2}"/>
              </a:ext>
            </a:extLst>
          </p:cNvPr>
          <p:cNvSpPr/>
          <p:nvPr/>
        </p:nvSpPr>
        <p:spPr>
          <a:xfrm>
            <a:off x="2232213"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8" name="Oval 7">
            <a:extLst>
              <a:ext uri="{FF2B5EF4-FFF2-40B4-BE49-F238E27FC236}">
                <a16:creationId xmlns:a16="http://schemas.microsoft.com/office/drawing/2014/main" id="{F38E6249-E31B-A033-924E-E466426B1DED}"/>
              </a:ext>
            </a:extLst>
          </p:cNvPr>
          <p:cNvSpPr/>
          <p:nvPr/>
        </p:nvSpPr>
        <p:spPr>
          <a:xfrm>
            <a:off x="3471224"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9" name="Oval 8">
            <a:extLst>
              <a:ext uri="{FF2B5EF4-FFF2-40B4-BE49-F238E27FC236}">
                <a16:creationId xmlns:a16="http://schemas.microsoft.com/office/drawing/2014/main" id="{BE90A352-8A27-AD9F-AC5A-3982CE7B0582}"/>
              </a:ext>
            </a:extLst>
          </p:cNvPr>
          <p:cNvSpPr/>
          <p:nvPr/>
        </p:nvSpPr>
        <p:spPr>
          <a:xfrm>
            <a:off x="4710235"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10" name="Oval 9">
            <a:extLst>
              <a:ext uri="{FF2B5EF4-FFF2-40B4-BE49-F238E27FC236}">
                <a16:creationId xmlns:a16="http://schemas.microsoft.com/office/drawing/2014/main" id="{6CC1F949-5357-9AB7-CBC7-C6FF6434B578}"/>
              </a:ext>
            </a:extLst>
          </p:cNvPr>
          <p:cNvSpPr/>
          <p:nvPr/>
        </p:nvSpPr>
        <p:spPr>
          <a:xfrm>
            <a:off x="5949246" y="4545106"/>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11" name="Straight Arrow Connector 10">
            <a:extLst>
              <a:ext uri="{FF2B5EF4-FFF2-40B4-BE49-F238E27FC236}">
                <a16:creationId xmlns:a16="http://schemas.microsoft.com/office/drawing/2014/main" id="{A4F5EDD0-53AF-0BDA-4261-6A002EB4324E}"/>
              </a:ext>
            </a:extLst>
          </p:cNvPr>
          <p:cNvCxnSpPr>
            <a:stCxn id="7" idx="6"/>
            <a:endCxn id="8" idx="2"/>
          </p:cNvCxnSpPr>
          <p:nvPr/>
        </p:nvCxnSpPr>
        <p:spPr>
          <a:xfrm>
            <a:off x="2994213"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3211B9A-86E8-CC92-E756-3E857B590461}"/>
              </a:ext>
            </a:extLst>
          </p:cNvPr>
          <p:cNvCxnSpPr>
            <a:cxnSpLocks/>
            <a:stCxn id="8" idx="6"/>
            <a:endCxn id="9" idx="2"/>
          </p:cNvCxnSpPr>
          <p:nvPr/>
        </p:nvCxnSpPr>
        <p:spPr>
          <a:xfrm>
            <a:off x="4233224"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DCDC332-514B-A7C0-1747-0D4C4721B72C}"/>
              </a:ext>
            </a:extLst>
          </p:cNvPr>
          <p:cNvCxnSpPr>
            <a:cxnSpLocks/>
            <a:stCxn id="9" idx="6"/>
            <a:endCxn id="10" idx="2"/>
          </p:cNvCxnSpPr>
          <p:nvPr/>
        </p:nvCxnSpPr>
        <p:spPr>
          <a:xfrm>
            <a:off x="5472235"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D9EBE84B-E13C-05B3-BEC2-8D86EAEF93BE}"/>
              </a:ext>
            </a:extLst>
          </p:cNvPr>
          <p:cNvSpPr/>
          <p:nvPr/>
        </p:nvSpPr>
        <p:spPr>
          <a:xfrm>
            <a:off x="215535" y="4545106"/>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sp>
        <p:nvSpPr>
          <p:cNvPr id="16" name="Oval 15">
            <a:extLst>
              <a:ext uri="{FF2B5EF4-FFF2-40B4-BE49-F238E27FC236}">
                <a16:creationId xmlns:a16="http://schemas.microsoft.com/office/drawing/2014/main" id="{CDCEB3D8-4C8A-2454-4321-D33DFDE88F29}"/>
              </a:ext>
            </a:extLst>
          </p:cNvPr>
          <p:cNvSpPr/>
          <p:nvPr/>
        </p:nvSpPr>
        <p:spPr>
          <a:xfrm>
            <a:off x="7188257" y="4545106"/>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17" name="Straight Arrow Connector 16">
            <a:extLst>
              <a:ext uri="{FF2B5EF4-FFF2-40B4-BE49-F238E27FC236}">
                <a16:creationId xmlns:a16="http://schemas.microsoft.com/office/drawing/2014/main" id="{1B64A67C-885A-2B26-18BA-7301540E398C}"/>
              </a:ext>
            </a:extLst>
          </p:cNvPr>
          <p:cNvCxnSpPr>
            <a:cxnSpLocks/>
            <a:stCxn id="10" idx="6"/>
            <a:endCxn id="16" idx="2"/>
          </p:cNvCxnSpPr>
          <p:nvPr/>
        </p:nvCxnSpPr>
        <p:spPr>
          <a:xfrm>
            <a:off x="6711246" y="4926106"/>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D774EEB-3948-F2A5-45C6-0B68BD229EAA}"/>
              </a:ext>
            </a:extLst>
          </p:cNvPr>
          <p:cNvCxnSpPr>
            <a:cxnSpLocks/>
            <a:stCxn id="14" idx="6"/>
            <a:endCxn id="7" idx="1"/>
          </p:cNvCxnSpPr>
          <p:nvPr/>
        </p:nvCxnSpPr>
        <p:spPr>
          <a:xfrm flipV="1">
            <a:off x="977535" y="4656698"/>
            <a:ext cx="1366270" cy="269408"/>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62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4" name="Picture 3">
            <a:extLst>
              <a:ext uri="{FF2B5EF4-FFF2-40B4-BE49-F238E27FC236}">
                <a16:creationId xmlns:a16="http://schemas.microsoft.com/office/drawing/2014/main" id="{FD87A4A4-43ED-7517-10A1-250A6208920C}"/>
              </a:ext>
            </a:extLst>
          </p:cNvPr>
          <p:cNvPicPr>
            <a:picLocks noChangeAspect="1"/>
          </p:cNvPicPr>
          <p:nvPr/>
        </p:nvPicPr>
        <p:blipFill>
          <a:blip r:embed="rId2"/>
          <a:stretch>
            <a:fillRect/>
          </a:stretch>
        </p:blipFill>
        <p:spPr>
          <a:xfrm>
            <a:off x="2241550" y="2425700"/>
            <a:ext cx="46609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691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09C824-DEB6-6745-9077-D57C8A77F8E2}"/>
              </a:ext>
            </a:extLst>
          </p:cNvPr>
          <p:cNvSpPr>
            <a:spLocks noGrp="1"/>
          </p:cNvSpPr>
          <p:nvPr>
            <p:ph type="title"/>
          </p:nvPr>
        </p:nvSpPr>
        <p:spPr/>
        <p:txBody>
          <a:bodyPr/>
          <a:lstStyle/>
          <a:p>
            <a:r>
              <a:rPr lang="en-US" dirty="0"/>
              <a:t>An Idea</a:t>
            </a:r>
          </a:p>
        </p:txBody>
      </p:sp>
      <p:sp>
        <p:nvSpPr>
          <p:cNvPr id="4" name="TextBox 3">
            <a:extLst>
              <a:ext uri="{FF2B5EF4-FFF2-40B4-BE49-F238E27FC236}">
                <a16:creationId xmlns:a16="http://schemas.microsoft.com/office/drawing/2014/main" id="{45877289-FA74-394F-9A33-869F50EB94FD}"/>
              </a:ext>
            </a:extLst>
          </p:cNvPr>
          <p:cNvSpPr txBox="1"/>
          <p:nvPr/>
        </p:nvSpPr>
        <p:spPr>
          <a:xfrm>
            <a:off x="2698654" y="1738540"/>
            <a:ext cx="1337226" cy="769441"/>
          </a:xfrm>
          <a:prstGeom prst="rect">
            <a:avLst/>
          </a:prstGeom>
          <a:noFill/>
        </p:spPr>
        <p:txBody>
          <a:bodyPr wrap="none" rtlCol="0">
            <a:spAutoFit/>
          </a:bodyPr>
          <a:lstStyle/>
          <a:p>
            <a:r>
              <a:rPr lang="en-US" sz="4400" dirty="0">
                <a:sym typeface="Wingdings" pitchFamily="2" charset="2"/>
              </a:rPr>
              <a:t>1-&gt; 2</a:t>
            </a:r>
            <a:endParaRPr lang="en-US" sz="4400" dirty="0"/>
          </a:p>
        </p:txBody>
      </p:sp>
      <p:sp>
        <p:nvSpPr>
          <p:cNvPr id="5" name="TextBox 4">
            <a:extLst>
              <a:ext uri="{FF2B5EF4-FFF2-40B4-BE49-F238E27FC236}">
                <a16:creationId xmlns:a16="http://schemas.microsoft.com/office/drawing/2014/main" id="{E5A7698D-CD83-8149-BF52-C90A5A54EE96}"/>
              </a:ext>
            </a:extLst>
          </p:cNvPr>
          <p:cNvSpPr txBox="1"/>
          <p:nvPr/>
        </p:nvSpPr>
        <p:spPr>
          <a:xfrm>
            <a:off x="671756" y="2728767"/>
            <a:ext cx="2204450" cy="769441"/>
          </a:xfrm>
          <a:prstGeom prst="rect">
            <a:avLst/>
          </a:prstGeom>
          <a:noFill/>
        </p:spPr>
        <p:txBody>
          <a:bodyPr wrap="none" rtlCol="0">
            <a:spAutoFit/>
          </a:bodyPr>
          <a:lstStyle/>
          <a:p>
            <a:r>
              <a:rPr lang="en-US" sz="4400" dirty="0">
                <a:sym typeface="Wingdings" pitchFamily="2" charset="2"/>
              </a:rPr>
              <a:t>1-&gt; 2-&gt; 3</a:t>
            </a:r>
            <a:endParaRPr lang="en-US" sz="4400" dirty="0"/>
          </a:p>
        </p:txBody>
      </p:sp>
      <p:sp>
        <p:nvSpPr>
          <p:cNvPr id="6" name="TextBox 5">
            <a:extLst>
              <a:ext uri="{FF2B5EF4-FFF2-40B4-BE49-F238E27FC236}">
                <a16:creationId xmlns:a16="http://schemas.microsoft.com/office/drawing/2014/main" id="{A1D35440-47E3-6D4B-8C98-80E63E75C7BC}"/>
              </a:ext>
            </a:extLst>
          </p:cNvPr>
          <p:cNvSpPr txBox="1"/>
          <p:nvPr/>
        </p:nvSpPr>
        <p:spPr>
          <a:xfrm>
            <a:off x="4673981" y="1738540"/>
            <a:ext cx="1337226" cy="769441"/>
          </a:xfrm>
          <a:prstGeom prst="rect">
            <a:avLst/>
          </a:prstGeom>
          <a:noFill/>
        </p:spPr>
        <p:txBody>
          <a:bodyPr wrap="none" rtlCol="0">
            <a:spAutoFit/>
          </a:bodyPr>
          <a:lstStyle/>
          <a:p>
            <a:r>
              <a:rPr lang="en-US" sz="4400" dirty="0">
                <a:sym typeface="Wingdings" pitchFamily="2" charset="2"/>
              </a:rPr>
              <a:t>2-&gt; 1</a:t>
            </a:r>
            <a:endParaRPr lang="en-US" sz="4400" dirty="0"/>
          </a:p>
        </p:txBody>
      </p:sp>
      <p:sp>
        <p:nvSpPr>
          <p:cNvPr id="7" name="TextBox 6">
            <a:extLst>
              <a:ext uri="{FF2B5EF4-FFF2-40B4-BE49-F238E27FC236}">
                <a16:creationId xmlns:a16="http://schemas.microsoft.com/office/drawing/2014/main" id="{8AB67BBE-49AB-8441-A338-4389C7E5AC35}"/>
              </a:ext>
            </a:extLst>
          </p:cNvPr>
          <p:cNvSpPr txBox="1"/>
          <p:nvPr/>
        </p:nvSpPr>
        <p:spPr>
          <a:xfrm>
            <a:off x="3571045" y="2736284"/>
            <a:ext cx="1947969" cy="769441"/>
          </a:xfrm>
          <a:prstGeom prst="rect">
            <a:avLst/>
          </a:prstGeom>
          <a:noFill/>
        </p:spPr>
        <p:txBody>
          <a:bodyPr wrap="none" rtlCol="0">
            <a:spAutoFit/>
          </a:bodyPr>
          <a:lstStyle/>
          <a:p>
            <a:r>
              <a:rPr lang="en-US" sz="4400" dirty="0">
                <a:solidFill>
                  <a:srgbClr val="FF0000"/>
                </a:solidFill>
                <a:sym typeface="Wingdings" pitchFamily="2" charset="2"/>
              </a:rPr>
              <a:t>2</a:t>
            </a:r>
            <a:r>
              <a:rPr lang="en-US" sz="4400" dirty="0">
                <a:sym typeface="Wingdings" pitchFamily="2" charset="2"/>
              </a:rPr>
              <a:t>-&gt;</a:t>
            </a:r>
            <a:r>
              <a:rPr lang="en-US" sz="4400" dirty="0">
                <a:solidFill>
                  <a:srgbClr val="FF0000"/>
                </a:solidFill>
                <a:sym typeface="Wingdings" pitchFamily="2" charset="2"/>
              </a:rPr>
              <a:t>1</a:t>
            </a:r>
            <a:r>
              <a:rPr lang="en-US" sz="4400" dirty="0">
                <a:sym typeface="Wingdings" pitchFamily="2" charset="2"/>
              </a:rPr>
              <a:t>-&gt;3</a:t>
            </a:r>
            <a:endParaRPr lang="en-US" sz="4400" dirty="0"/>
          </a:p>
        </p:txBody>
      </p:sp>
      <p:sp>
        <p:nvSpPr>
          <p:cNvPr id="8" name="TextBox 7">
            <a:extLst>
              <a:ext uri="{FF2B5EF4-FFF2-40B4-BE49-F238E27FC236}">
                <a16:creationId xmlns:a16="http://schemas.microsoft.com/office/drawing/2014/main" id="{3A139D45-55C3-EB44-88F4-81B609722724}"/>
              </a:ext>
            </a:extLst>
          </p:cNvPr>
          <p:cNvSpPr txBox="1"/>
          <p:nvPr/>
        </p:nvSpPr>
        <p:spPr>
          <a:xfrm>
            <a:off x="6213853" y="2745974"/>
            <a:ext cx="1947969" cy="769441"/>
          </a:xfrm>
          <a:prstGeom prst="rect">
            <a:avLst/>
          </a:prstGeom>
          <a:noFill/>
        </p:spPr>
        <p:txBody>
          <a:bodyPr wrap="none" rtlCol="0">
            <a:spAutoFit/>
          </a:bodyPr>
          <a:lstStyle/>
          <a:p>
            <a:r>
              <a:rPr lang="en-US" sz="4400" dirty="0">
                <a:solidFill>
                  <a:srgbClr val="FF0000"/>
                </a:solidFill>
                <a:sym typeface="Wingdings" pitchFamily="2" charset="2"/>
              </a:rPr>
              <a:t>3</a:t>
            </a:r>
            <a:r>
              <a:rPr lang="en-US" sz="4400" dirty="0">
                <a:sym typeface="Wingdings" pitchFamily="2" charset="2"/>
              </a:rPr>
              <a:t>-&gt;2-&gt;1</a:t>
            </a:r>
            <a:endParaRPr lang="en-US" sz="4400" dirty="0"/>
          </a:p>
        </p:txBody>
      </p:sp>
      <p:sp>
        <p:nvSpPr>
          <p:cNvPr id="9" name="TextBox 8">
            <a:extLst>
              <a:ext uri="{FF2B5EF4-FFF2-40B4-BE49-F238E27FC236}">
                <a16:creationId xmlns:a16="http://schemas.microsoft.com/office/drawing/2014/main" id="{ABCB6C95-5374-BC43-AC3D-D4AD458F9165}"/>
              </a:ext>
            </a:extLst>
          </p:cNvPr>
          <p:cNvSpPr txBox="1"/>
          <p:nvPr/>
        </p:nvSpPr>
        <p:spPr>
          <a:xfrm>
            <a:off x="3182471" y="2665984"/>
            <a:ext cx="184731" cy="369332"/>
          </a:xfrm>
          <a:prstGeom prst="rect">
            <a:avLst/>
          </a:prstGeom>
          <a:noFill/>
        </p:spPr>
        <p:txBody>
          <a:bodyPr wrap="none" rtlCol="0">
            <a:spAutoFit/>
          </a:bodyPr>
          <a:lstStyle/>
          <a:p>
            <a:endParaRPr lang="en-US" dirty="0"/>
          </a:p>
        </p:txBody>
      </p:sp>
      <p:cxnSp>
        <p:nvCxnSpPr>
          <p:cNvPr id="12" name="Straight Arrow Connector 11">
            <a:extLst>
              <a:ext uri="{FF2B5EF4-FFF2-40B4-BE49-F238E27FC236}">
                <a16:creationId xmlns:a16="http://schemas.microsoft.com/office/drawing/2014/main" id="{5E00E17E-BA20-DA42-93A3-CE26F4615677}"/>
              </a:ext>
            </a:extLst>
          </p:cNvPr>
          <p:cNvCxnSpPr>
            <a:stCxn id="5" idx="3"/>
            <a:endCxn id="7" idx="1"/>
          </p:cNvCxnSpPr>
          <p:nvPr/>
        </p:nvCxnSpPr>
        <p:spPr>
          <a:xfrm>
            <a:off x="2876206" y="3113488"/>
            <a:ext cx="694839" cy="7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F41BF6F-E81E-F946-8A01-CB6993FAB676}"/>
              </a:ext>
            </a:extLst>
          </p:cNvPr>
          <p:cNvCxnSpPr>
            <a:cxnSpLocks/>
            <a:stCxn id="7" idx="3"/>
            <a:endCxn id="8" idx="1"/>
          </p:cNvCxnSpPr>
          <p:nvPr/>
        </p:nvCxnSpPr>
        <p:spPr>
          <a:xfrm>
            <a:off x="5519014" y="3121005"/>
            <a:ext cx="694839" cy="96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59CDA50-6126-2941-9153-B89C82A07A4D}"/>
              </a:ext>
            </a:extLst>
          </p:cNvPr>
          <p:cNvCxnSpPr>
            <a:stCxn id="4" idx="3"/>
            <a:endCxn id="6" idx="1"/>
          </p:cNvCxnSpPr>
          <p:nvPr/>
        </p:nvCxnSpPr>
        <p:spPr>
          <a:xfrm>
            <a:off x="4035880" y="2123261"/>
            <a:ext cx="6381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78CE7EB-53BD-954A-9F8A-30A97D93ABB7}"/>
              </a:ext>
            </a:extLst>
          </p:cNvPr>
          <p:cNvSpPr txBox="1"/>
          <p:nvPr/>
        </p:nvSpPr>
        <p:spPr>
          <a:xfrm>
            <a:off x="1042306" y="3954890"/>
            <a:ext cx="6375848" cy="954107"/>
          </a:xfrm>
          <a:prstGeom prst="rect">
            <a:avLst/>
          </a:prstGeom>
          <a:noFill/>
        </p:spPr>
        <p:txBody>
          <a:bodyPr wrap="none" rtlCol="0">
            <a:spAutoFit/>
          </a:bodyPr>
          <a:lstStyle/>
          <a:p>
            <a:r>
              <a:rPr lang="en-US" sz="2800" dirty="0"/>
              <a:t>Starting from the head node</a:t>
            </a:r>
          </a:p>
          <a:p>
            <a:r>
              <a:rPr lang="en-US" sz="2800" dirty="0"/>
              <a:t>	Iteratively swap each node to the front </a:t>
            </a:r>
          </a:p>
        </p:txBody>
      </p:sp>
      <p:sp>
        <p:nvSpPr>
          <p:cNvPr id="16" name="TextBox 15">
            <a:extLst>
              <a:ext uri="{FF2B5EF4-FFF2-40B4-BE49-F238E27FC236}">
                <a16:creationId xmlns:a16="http://schemas.microsoft.com/office/drawing/2014/main" id="{A24D2EEC-D1BD-BF47-81F7-A1DD90911B9E}"/>
              </a:ext>
            </a:extLst>
          </p:cNvPr>
          <p:cNvSpPr txBox="1"/>
          <p:nvPr/>
        </p:nvSpPr>
        <p:spPr>
          <a:xfrm>
            <a:off x="2468820" y="5337353"/>
            <a:ext cx="2943434" cy="769441"/>
          </a:xfrm>
          <a:prstGeom prst="rect">
            <a:avLst/>
          </a:prstGeom>
          <a:noFill/>
        </p:spPr>
        <p:txBody>
          <a:bodyPr wrap="none" rtlCol="0">
            <a:spAutoFit/>
          </a:bodyPr>
          <a:lstStyle/>
          <a:p>
            <a:r>
              <a:rPr lang="en-US" sz="4400" dirty="0">
                <a:sym typeface="Wingdings" pitchFamily="2" charset="2"/>
              </a:rPr>
              <a:t>3-&gt; 4-&gt; 1-&gt;9</a:t>
            </a:r>
            <a:endParaRPr lang="en-US" sz="4400" dirty="0"/>
          </a:p>
        </p:txBody>
      </p:sp>
    </p:spTree>
    <p:extLst>
      <p:ext uri="{BB962C8B-B14F-4D97-AF65-F5344CB8AC3E}">
        <p14:creationId xmlns:p14="http://schemas.microsoft.com/office/powerpoint/2010/main" val="33948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B4ED-B347-294A-B204-5657687E8DDA}"/>
              </a:ext>
            </a:extLst>
          </p:cNvPr>
          <p:cNvSpPr>
            <a:spLocks noGrp="1"/>
          </p:cNvSpPr>
          <p:nvPr>
            <p:ph type="title"/>
          </p:nvPr>
        </p:nvSpPr>
        <p:spPr/>
        <p:txBody>
          <a:bodyPr/>
          <a:lstStyle/>
          <a:p>
            <a:r>
              <a:rPr lang="en-US" dirty="0"/>
              <a:t>Demo 3</a:t>
            </a:r>
          </a:p>
        </p:txBody>
      </p:sp>
      <p:sp>
        <p:nvSpPr>
          <p:cNvPr id="4" name="Oval 3">
            <a:extLst>
              <a:ext uri="{FF2B5EF4-FFF2-40B4-BE49-F238E27FC236}">
                <a16:creationId xmlns:a16="http://schemas.microsoft.com/office/drawing/2014/main" id="{A8130549-A0CA-354D-8260-317CCB96853F}"/>
              </a:ext>
            </a:extLst>
          </p:cNvPr>
          <p:cNvSpPr/>
          <p:nvPr/>
        </p:nvSpPr>
        <p:spPr>
          <a:xfrm>
            <a:off x="2196354"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1</a:t>
            </a:r>
          </a:p>
        </p:txBody>
      </p:sp>
      <p:sp>
        <p:nvSpPr>
          <p:cNvPr id="5" name="Oval 4">
            <a:extLst>
              <a:ext uri="{FF2B5EF4-FFF2-40B4-BE49-F238E27FC236}">
                <a16:creationId xmlns:a16="http://schemas.microsoft.com/office/drawing/2014/main" id="{C38A4B2A-57B6-F549-B87E-AFA6A99AF93E}"/>
              </a:ext>
            </a:extLst>
          </p:cNvPr>
          <p:cNvSpPr/>
          <p:nvPr/>
        </p:nvSpPr>
        <p:spPr>
          <a:xfrm>
            <a:off x="3435365"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sp>
        <p:nvSpPr>
          <p:cNvPr id="6" name="Oval 5">
            <a:extLst>
              <a:ext uri="{FF2B5EF4-FFF2-40B4-BE49-F238E27FC236}">
                <a16:creationId xmlns:a16="http://schemas.microsoft.com/office/drawing/2014/main" id="{6047DB48-8529-4341-A0D8-046A45A1C489}"/>
              </a:ext>
            </a:extLst>
          </p:cNvPr>
          <p:cNvSpPr/>
          <p:nvPr/>
        </p:nvSpPr>
        <p:spPr>
          <a:xfrm>
            <a:off x="4674376"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3</a:t>
            </a:r>
          </a:p>
        </p:txBody>
      </p:sp>
      <p:sp>
        <p:nvSpPr>
          <p:cNvPr id="7" name="Oval 6">
            <a:extLst>
              <a:ext uri="{FF2B5EF4-FFF2-40B4-BE49-F238E27FC236}">
                <a16:creationId xmlns:a16="http://schemas.microsoft.com/office/drawing/2014/main" id="{BDE16B19-7F3F-5846-AAE1-7C4348B1725B}"/>
              </a:ext>
            </a:extLst>
          </p:cNvPr>
          <p:cNvSpPr/>
          <p:nvPr/>
        </p:nvSpPr>
        <p:spPr>
          <a:xfrm>
            <a:off x="5913387" y="2734235"/>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4</a:t>
            </a:r>
          </a:p>
        </p:txBody>
      </p:sp>
      <p:cxnSp>
        <p:nvCxnSpPr>
          <p:cNvPr id="9" name="Straight Arrow Connector 8">
            <a:extLst>
              <a:ext uri="{FF2B5EF4-FFF2-40B4-BE49-F238E27FC236}">
                <a16:creationId xmlns:a16="http://schemas.microsoft.com/office/drawing/2014/main" id="{DA1DD8A6-026D-424A-8818-1D1369E05763}"/>
              </a:ext>
            </a:extLst>
          </p:cNvPr>
          <p:cNvCxnSpPr>
            <a:stCxn id="4" idx="6"/>
            <a:endCxn id="5" idx="2"/>
          </p:cNvCxnSpPr>
          <p:nvPr/>
        </p:nvCxnSpPr>
        <p:spPr>
          <a:xfrm>
            <a:off x="2958354"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B8060FC-6E15-E842-8797-9535B52AA60E}"/>
              </a:ext>
            </a:extLst>
          </p:cNvPr>
          <p:cNvCxnSpPr>
            <a:cxnSpLocks/>
            <a:stCxn id="5" idx="6"/>
            <a:endCxn id="6" idx="2"/>
          </p:cNvCxnSpPr>
          <p:nvPr/>
        </p:nvCxnSpPr>
        <p:spPr>
          <a:xfrm>
            <a:off x="4197365"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542A67-F6D7-6040-B3F5-C0B32EC3B329}"/>
              </a:ext>
            </a:extLst>
          </p:cNvPr>
          <p:cNvCxnSpPr>
            <a:cxnSpLocks/>
            <a:stCxn id="6" idx="6"/>
            <a:endCxn id="7" idx="2"/>
          </p:cNvCxnSpPr>
          <p:nvPr/>
        </p:nvCxnSpPr>
        <p:spPr>
          <a:xfrm>
            <a:off x="5436376"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76AFA92A-8389-174E-964F-545B306BB391}"/>
              </a:ext>
            </a:extLst>
          </p:cNvPr>
          <p:cNvSpPr/>
          <p:nvPr/>
        </p:nvSpPr>
        <p:spPr>
          <a:xfrm>
            <a:off x="957343" y="2734235"/>
            <a:ext cx="762000" cy="762000"/>
          </a:xfrm>
          <a:prstGeom prst="ellipse">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solidFill>
              </a:rPr>
              <a:t>h</a:t>
            </a:r>
          </a:p>
        </p:txBody>
      </p:sp>
      <p:cxnSp>
        <p:nvCxnSpPr>
          <p:cNvPr id="23" name="Straight Arrow Connector 22">
            <a:extLst>
              <a:ext uri="{FF2B5EF4-FFF2-40B4-BE49-F238E27FC236}">
                <a16:creationId xmlns:a16="http://schemas.microsoft.com/office/drawing/2014/main" id="{3BF10062-3B31-EC47-9AF3-C2730FAD1F6E}"/>
              </a:ext>
            </a:extLst>
          </p:cNvPr>
          <p:cNvCxnSpPr>
            <a:cxnSpLocks/>
            <a:stCxn id="22" idx="6"/>
            <a:endCxn id="4" idx="2"/>
          </p:cNvCxnSpPr>
          <p:nvPr/>
        </p:nvCxnSpPr>
        <p:spPr>
          <a:xfrm>
            <a:off x="1719343"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31A4BFAE-94F8-E44F-A705-C496261D20DE}"/>
              </a:ext>
            </a:extLst>
          </p:cNvPr>
          <p:cNvSpPr/>
          <p:nvPr/>
        </p:nvSpPr>
        <p:spPr>
          <a:xfrm>
            <a:off x="7152398" y="2734235"/>
            <a:ext cx="762000" cy="762000"/>
          </a:xfrm>
          <a:prstGeom prst="ellips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bg2">
                    <a:lumMod val="65000"/>
                  </a:schemeClr>
                </a:solidFill>
              </a:rPr>
              <a:t>n</a:t>
            </a:r>
          </a:p>
        </p:txBody>
      </p:sp>
      <p:cxnSp>
        <p:nvCxnSpPr>
          <p:cNvPr id="27" name="Straight Arrow Connector 26">
            <a:extLst>
              <a:ext uri="{FF2B5EF4-FFF2-40B4-BE49-F238E27FC236}">
                <a16:creationId xmlns:a16="http://schemas.microsoft.com/office/drawing/2014/main" id="{F35CB747-9C23-5F41-BB21-30F8D058786B}"/>
              </a:ext>
            </a:extLst>
          </p:cNvPr>
          <p:cNvCxnSpPr>
            <a:cxnSpLocks/>
            <a:stCxn id="7" idx="6"/>
            <a:endCxn id="26" idx="2"/>
          </p:cNvCxnSpPr>
          <p:nvPr/>
        </p:nvCxnSpPr>
        <p:spPr>
          <a:xfrm>
            <a:off x="6675387" y="3115235"/>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EA3393F6-7508-3F44-A2AD-44A67E243C02}"/>
              </a:ext>
            </a:extLst>
          </p:cNvPr>
          <p:cNvSpPr/>
          <p:nvPr/>
        </p:nvSpPr>
        <p:spPr>
          <a:xfrm>
            <a:off x="3443529" y="3740290"/>
            <a:ext cx="762000" cy="762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2</a:t>
            </a:r>
          </a:p>
        </p:txBody>
      </p:sp>
      <p:cxnSp>
        <p:nvCxnSpPr>
          <p:cNvPr id="31" name="Straight Arrow Connector 30">
            <a:extLst>
              <a:ext uri="{FF2B5EF4-FFF2-40B4-BE49-F238E27FC236}">
                <a16:creationId xmlns:a16="http://schemas.microsoft.com/office/drawing/2014/main" id="{C32DFC98-55F5-734E-8058-605AC679529B}"/>
              </a:ext>
            </a:extLst>
          </p:cNvPr>
          <p:cNvCxnSpPr>
            <a:cxnSpLocks/>
            <a:stCxn id="30" idx="6"/>
          </p:cNvCxnSpPr>
          <p:nvPr/>
        </p:nvCxnSpPr>
        <p:spPr>
          <a:xfrm>
            <a:off x="4205529" y="4121290"/>
            <a:ext cx="477011" cy="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EEF730-9AE7-194F-8331-2D3CDDDFD0F4}"/>
              </a:ext>
            </a:extLst>
          </p:cNvPr>
          <p:cNvCxnSpPr>
            <a:cxnSpLocks/>
          </p:cNvCxnSpPr>
          <p:nvPr/>
        </p:nvCxnSpPr>
        <p:spPr>
          <a:xfrm>
            <a:off x="2577354" y="1783974"/>
            <a:ext cx="0" cy="806823"/>
          </a:xfrm>
          <a:prstGeom prst="straightConnector1">
            <a:avLst/>
          </a:prstGeom>
          <a:ln w="4445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D5E3D66-2A5E-DF4B-856F-6BDEBB43F97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957343" y="1842700"/>
            <a:ext cx="943337" cy="835941"/>
          </a:xfrm>
          <a:prstGeom prst="rect">
            <a:avLst/>
          </a:prstGeom>
        </p:spPr>
      </p:pic>
    </p:spTree>
    <p:extLst>
      <p:ext uri="{BB962C8B-B14F-4D97-AF65-F5344CB8AC3E}">
        <p14:creationId xmlns:p14="http://schemas.microsoft.com/office/powerpoint/2010/main" val="343334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139 -0.00393 L 0.13178 -0.00393 " pathEditMode="relative" ptsTypes="AA">
                                      <p:cBhvr>
                                        <p:cTn id="10" dur="1000" fill="hold"/>
                                        <p:tgtEl>
                                          <p:spTgt spid="3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L 0 0.14653 " pathEditMode="relative" ptsTypes="AA">
                                      <p:cBhvr>
                                        <p:cTn id="14" dur="1000" fill="hold"/>
                                        <p:tgtEl>
                                          <p:spTgt spid="5"/>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 0.14653 " pathEditMode="relative" ptsTypes="AA">
                                      <p:cBhvr>
                                        <p:cTn id="16" dur="1000" fill="hold"/>
                                        <p:tgtEl>
                                          <p:spTgt spid="1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 0 L 0.13542 0 " pathEditMode="relative" ptsTypes="AA">
                                      <p:cBhvr>
                                        <p:cTn id="20" dur="1000" fill="hold"/>
                                        <p:tgtEl>
                                          <p:spTgt spid="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13542 0 " pathEditMode="relative" ptsTypes="AA">
                                      <p:cBhvr>
                                        <p:cTn id="22" dur="1000" fill="hold"/>
                                        <p:tgtEl>
                                          <p:spTgt spid="9"/>
                                        </p:tgtEl>
                                        <p:attrNameLst>
                                          <p:attrName>ppt_x</p:attrName>
                                          <p:attrName>ppt_y</p:attrName>
                                        </p:attrNameLst>
                                      </p:cBhvr>
                                    </p:animMotion>
                                  </p:childTnLst>
                                </p:cTn>
                              </p:par>
                              <p:par>
                                <p:cTn id="23" presetID="1"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50" presetClass="path" presetSubtype="0" accel="50000" decel="50000" fill="hold" grpId="0" nodeType="withEffect">
                                  <p:stCondLst>
                                    <p:cond delay="0"/>
                                  </p:stCondLst>
                                  <p:childTnLst>
                                    <p:animMotion origin="layout" path="M -0.00087 -0.00024 L -0.0684 -0.00024 C -0.09896 -0.00024 -0.13594 -0.04098 -0.13594 -0.07362 L -0.13594 -0.14676 " pathEditMode="relative" rAng="0" ptsTypes="AAAA">
                                      <p:cBhvr>
                                        <p:cTn id="28" dur="2000" fill="hold"/>
                                        <p:tgtEl>
                                          <p:spTgt spid="30"/>
                                        </p:tgtEl>
                                        <p:attrNameLst>
                                          <p:attrName>ppt_x</p:attrName>
                                          <p:attrName>ppt_y</p:attrName>
                                        </p:attrNameLst>
                                      </p:cBhvr>
                                      <p:rCtr x="-6753" y="-7338"/>
                                    </p:animMotion>
                                  </p:childTnLst>
                                </p:cTn>
                              </p:par>
                              <p:par>
                                <p:cTn id="29" presetID="50" presetClass="path" presetSubtype="0" accel="50000" decel="50000" fill="hold" nodeType="withEffect">
                                  <p:stCondLst>
                                    <p:cond delay="0"/>
                                  </p:stCondLst>
                                  <p:childTnLst>
                                    <p:animMotion origin="layout" path="M -0.00087 -0.00024 L -0.06841 -0.00024 C -0.09896 -0.00024 -0.13594 -0.04098 -0.13594 -0.07362 L -0.13594 -0.14676 " pathEditMode="relative" rAng="0" ptsTypes="AAAA">
                                      <p:cBhvr>
                                        <p:cTn id="30" dur="2000" fill="hold"/>
                                        <p:tgtEl>
                                          <p:spTgt spid="31"/>
                                        </p:tgtEl>
                                        <p:attrNameLst>
                                          <p:attrName>ppt_x</p:attrName>
                                          <p:attrName>ppt_y</p:attrName>
                                        </p:attrNameLst>
                                      </p:cBhvr>
                                      <p:rCtr x="-6753" y="-7338"/>
                                    </p:animMotion>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30" grpId="0" animBg="1"/>
      <p:bldP spid="30" grpId="1" animBg="1"/>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9846</TotalTime>
  <Words>1078</Words>
  <Application>Microsoft Macintosh PowerPoint</Application>
  <PresentationFormat>On-screen Show (4:3)</PresentationFormat>
  <Paragraphs>307</Paragraphs>
  <Slides>52</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DejaVuSans</vt:lpstr>
      <vt:lpstr>Encode Sans Normal Black</vt:lpstr>
      <vt:lpstr>Uni Sans Regular</vt:lpstr>
      <vt:lpstr>Arial</vt:lpstr>
      <vt:lpstr>Calibri</vt:lpstr>
      <vt:lpstr>Cambria Math</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PowerPoint Presentation</vt:lpstr>
      <vt:lpstr>6th Week Schedule</vt:lpstr>
      <vt:lpstr>Where are we at now?</vt:lpstr>
      <vt:lpstr>Homework 3 Review</vt:lpstr>
      <vt:lpstr>Homework 3 Review</vt:lpstr>
      <vt:lpstr>An Idea</vt:lpstr>
      <vt:lpstr>Demo 3</vt:lpstr>
      <vt:lpstr>Demo 3</vt:lpstr>
      <vt:lpstr>Demo 3</vt:lpstr>
      <vt:lpstr>Swap a node in a list to the front</vt:lpstr>
      <vt:lpstr>Swap a node in a list to the front</vt:lpstr>
      <vt:lpstr>Swap a node in a list to the front</vt:lpstr>
      <vt:lpstr>Swap a node in a list to the front</vt:lpstr>
      <vt:lpstr>Swap a node in a list to the front</vt:lpstr>
      <vt:lpstr>Midterm Review</vt:lpstr>
      <vt:lpstr>ADT HashTable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orange juice?”</vt:lpstr>
      <vt:lpstr>PowerPoint Presentation</vt:lpstr>
      <vt:lpstr>PowerPoint Presentation</vt:lpstr>
      <vt:lpstr>PowerPoint Presentation</vt:lpstr>
      <vt:lpstr>PowerPoint Presentation</vt:lpstr>
      <vt:lpstr>STD::unordered_map</vt:lpstr>
      <vt:lpstr>Word Frequency</vt:lpstr>
      <vt:lpstr>Word Frequency</vt:lpstr>
      <vt:lpstr>HashTable Implementation</vt:lpstr>
      <vt:lpstr>PowerPoint Presentation</vt:lpstr>
      <vt:lpstr>PowerPoint Presentation</vt:lpstr>
      <vt:lpstr>PowerPoint Presentation</vt:lpstr>
      <vt:lpstr>ArrayMap</vt:lpstr>
      <vt:lpstr>Hashing</vt:lpstr>
      <vt:lpstr>Hashing</vt:lpstr>
      <vt:lpstr>Collision</vt:lpstr>
      <vt:lpstr>Collision</vt:lpstr>
      <vt:lpstr>Chaining</vt:lpstr>
      <vt:lpstr>Chaining</vt:lpstr>
      <vt:lpstr>ArrayMap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1011</cp:revision>
  <cp:lastPrinted>2016-02-10T20:19:12Z</cp:lastPrinted>
  <dcterms:created xsi:type="dcterms:W3CDTF">2014-10-14T00:51:43Z</dcterms:created>
  <dcterms:modified xsi:type="dcterms:W3CDTF">2022-05-05T16:44:05Z</dcterms:modified>
</cp:coreProperties>
</file>